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handoutMasterIdLst>
    <p:handoutMasterId r:id="rId137"/>
  </p:handoutMasterIdLst>
  <p:sldIdLst>
    <p:sldId id="786" r:id="rId2"/>
    <p:sldId id="853" r:id="rId3"/>
    <p:sldId id="1100" r:id="rId4"/>
    <p:sldId id="1101" r:id="rId5"/>
    <p:sldId id="1283" r:id="rId6"/>
    <p:sldId id="1463" r:id="rId7"/>
    <p:sldId id="1786" r:id="rId8"/>
    <p:sldId id="1317" r:id="rId9"/>
    <p:sldId id="1124" r:id="rId10"/>
    <p:sldId id="1126" r:id="rId11"/>
    <p:sldId id="1128" r:id="rId12"/>
    <p:sldId id="1131" r:id="rId13"/>
    <p:sldId id="1133" r:id="rId14"/>
    <p:sldId id="1134" r:id="rId15"/>
    <p:sldId id="1137" r:id="rId16"/>
    <p:sldId id="1375" r:id="rId17"/>
    <p:sldId id="1138" r:id="rId18"/>
    <p:sldId id="1139" r:id="rId19"/>
    <p:sldId id="1144" r:id="rId20"/>
    <p:sldId id="1146" r:id="rId21"/>
    <p:sldId id="1491" r:id="rId22"/>
    <p:sldId id="1490" r:id="rId23"/>
    <p:sldId id="1494" r:id="rId24"/>
    <p:sldId id="1148" r:id="rId25"/>
    <p:sldId id="1149" r:id="rId26"/>
    <p:sldId id="1784" r:id="rId27"/>
    <p:sldId id="1150" r:id="rId28"/>
    <p:sldId id="1151" r:id="rId29"/>
    <p:sldId id="1503" r:id="rId30"/>
    <p:sldId id="1153" r:id="rId31"/>
    <p:sldId id="1154" r:id="rId32"/>
    <p:sldId id="1155" r:id="rId33"/>
    <p:sldId id="1157" r:id="rId34"/>
    <p:sldId id="1158" r:id="rId35"/>
    <p:sldId id="1159" r:id="rId36"/>
    <p:sldId id="1160" r:id="rId37"/>
    <p:sldId id="1382" r:id="rId38"/>
    <p:sldId id="1383" r:id="rId39"/>
    <p:sldId id="1384" r:id="rId40"/>
    <p:sldId id="1385" r:id="rId41"/>
    <p:sldId id="1832" r:id="rId42"/>
    <p:sldId id="1833" r:id="rId43"/>
    <p:sldId id="1805" r:id="rId44"/>
    <p:sldId id="1406" r:id="rId45"/>
    <p:sldId id="1407" r:id="rId46"/>
    <p:sldId id="1400" r:id="rId47"/>
    <p:sldId id="1401" r:id="rId48"/>
    <p:sldId id="1402" r:id="rId49"/>
    <p:sldId id="1403" r:id="rId50"/>
    <p:sldId id="1404" r:id="rId51"/>
    <p:sldId id="1368" r:id="rId52"/>
    <p:sldId id="1343" r:id="rId53"/>
    <p:sldId id="1344" r:id="rId54"/>
    <p:sldId id="1345" r:id="rId55"/>
    <p:sldId id="1346" r:id="rId56"/>
    <p:sldId id="1347" r:id="rId57"/>
    <p:sldId id="1348" r:id="rId58"/>
    <p:sldId id="1349" r:id="rId59"/>
    <p:sldId id="1350" r:id="rId60"/>
    <p:sldId id="1351" r:id="rId61"/>
    <p:sldId id="1352" r:id="rId62"/>
    <p:sldId id="1353" r:id="rId63"/>
    <p:sldId id="1354" r:id="rId64"/>
    <p:sldId id="1355" r:id="rId65"/>
    <p:sldId id="1356" r:id="rId66"/>
    <p:sldId id="1357" r:id="rId67"/>
    <p:sldId id="1358" r:id="rId68"/>
    <p:sldId id="1359" r:id="rId69"/>
    <p:sldId id="1360" r:id="rId70"/>
    <p:sldId id="1361" r:id="rId71"/>
    <p:sldId id="1362" r:id="rId72"/>
    <p:sldId id="1363" r:id="rId73"/>
    <p:sldId id="1364" r:id="rId74"/>
    <p:sldId id="1369" r:id="rId75"/>
    <p:sldId id="1370" r:id="rId76"/>
    <p:sldId id="1367" r:id="rId77"/>
    <p:sldId id="1371" r:id="rId78"/>
    <p:sldId id="1372" r:id="rId79"/>
    <p:sldId id="1373" r:id="rId80"/>
    <p:sldId id="1374" r:id="rId81"/>
    <p:sldId id="1456" r:id="rId82"/>
    <p:sldId id="1433" r:id="rId83"/>
    <p:sldId id="1813" r:id="rId84"/>
    <p:sldId id="1434" r:id="rId85"/>
    <p:sldId id="1435" r:id="rId86"/>
    <p:sldId id="1436" r:id="rId87"/>
    <p:sldId id="1437" r:id="rId88"/>
    <p:sldId id="1438" r:id="rId89"/>
    <p:sldId id="1439" r:id="rId90"/>
    <p:sldId id="1440" r:id="rId91"/>
    <p:sldId id="1441" r:id="rId92"/>
    <p:sldId id="1442" r:id="rId93"/>
    <p:sldId id="1443" r:id="rId94"/>
    <p:sldId id="1444" r:id="rId95"/>
    <p:sldId id="1445" r:id="rId96"/>
    <p:sldId id="1446" r:id="rId97"/>
    <p:sldId id="1447" r:id="rId98"/>
    <p:sldId id="1448" r:id="rId99"/>
    <p:sldId id="1449" r:id="rId100"/>
    <p:sldId id="1450" r:id="rId101"/>
    <p:sldId id="1451" r:id="rId102"/>
    <p:sldId id="1452" r:id="rId103"/>
    <p:sldId id="1453" r:id="rId104"/>
    <p:sldId id="1454" r:id="rId105"/>
    <p:sldId id="1455" r:id="rId106"/>
    <p:sldId id="1806" r:id="rId107"/>
    <p:sldId id="1815" r:id="rId108"/>
    <p:sldId id="1819" r:id="rId109"/>
    <p:sldId id="1828" r:id="rId110"/>
    <p:sldId id="1829" r:id="rId111"/>
    <p:sldId id="1820" r:id="rId112"/>
    <p:sldId id="1824" r:id="rId113"/>
    <p:sldId id="1821" r:id="rId114"/>
    <p:sldId id="1825" r:id="rId115"/>
    <p:sldId id="1822" r:id="rId116"/>
    <p:sldId id="1826" r:id="rId117"/>
    <p:sldId id="1823" r:id="rId118"/>
    <p:sldId id="1827" r:id="rId119"/>
    <p:sldId id="1807" r:id="rId120"/>
    <p:sldId id="1809" r:id="rId121"/>
    <p:sldId id="1810" r:id="rId122"/>
    <p:sldId id="1811" r:id="rId123"/>
    <p:sldId id="1812" r:id="rId124"/>
    <p:sldId id="1814" r:id="rId125"/>
    <p:sldId id="1390" r:id="rId126"/>
    <p:sldId id="1392" r:id="rId127"/>
    <p:sldId id="1391" r:id="rId128"/>
    <p:sldId id="1393" r:id="rId129"/>
    <p:sldId id="1394" r:id="rId130"/>
    <p:sldId id="1395" r:id="rId131"/>
    <p:sldId id="1396" r:id="rId132"/>
    <p:sldId id="1397" r:id="rId133"/>
    <p:sldId id="1398" r:id="rId134"/>
    <p:sldId id="1399" r:id="rId135"/>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41" autoAdjust="0"/>
    <p:restoredTop sz="94660"/>
  </p:normalViewPr>
  <p:slideViewPr>
    <p:cSldViewPr snapToGrid="0">
      <p:cViewPr varScale="1">
        <p:scale>
          <a:sx n="105" d="100"/>
          <a:sy n="105" d="100"/>
        </p:scale>
        <p:origin x="80" y="4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19/04/2023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4/19/2023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5789E-32BF-4BCD-9509-3BAE69BCF054}" type="slidenum">
              <a:rPr lang="en-AU" smtClean="0"/>
              <a:t>6</a:t>
            </a:fld>
            <a:endParaRPr lang="en-AU"/>
          </a:p>
        </p:txBody>
      </p:sp>
    </p:spTree>
    <p:extLst>
      <p:ext uri="{BB962C8B-B14F-4D97-AF65-F5344CB8AC3E}">
        <p14:creationId xmlns:p14="http://schemas.microsoft.com/office/powerpoint/2010/main" val="1982356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E52718F3-16B6-4083-B8D4-93F7A5B1C69F}" type="slidenum">
              <a:rPr lang="en-US"/>
              <a:pPr/>
              <a:t>95</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97927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4D70C8DA-5E7E-4EFE-93AE-36B79BE19805}" type="slidenum">
              <a:rPr lang="en-US"/>
              <a:pPr/>
              <a:t>97</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3282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Example of web service: soap, xml and </a:t>
            </a:r>
            <a:r>
              <a:rPr lang="en-US" altLang="zh-CN" dirty="0" err="1"/>
              <a:t>json</a:t>
            </a:r>
            <a:endParaRPr lang="zh-CN" altLang="en-US" dirty="0"/>
          </a:p>
        </p:txBody>
      </p:sp>
      <p:sp>
        <p:nvSpPr>
          <p:cNvPr id="4" name="灯片编号占位符 3"/>
          <p:cNvSpPr>
            <a:spLocks noGrp="1"/>
          </p:cNvSpPr>
          <p:nvPr>
            <p:ph type="sldNum" sz="quarter" idx="10"/>
          </p:nvPr>
        </p:nvSpPr>
        <p:spPr/>
        <p:txBody>
          <a:bodyPr/>
          <a:lstStyle/>
          <a:p>
            <a:fld id="{BD95789E-32BF-4BCD-9509-3BAE69BCF054}" type="slidenum">
              <a:rPr lang="en-AU" smtClean="0"/>
              <a:t>12</a:t>
            </a:fld>
            <a:endParaRPr lang="en-AU"/>
          </a:p>
        </p:txBody>
      </p:sp>
    </p:spTree>
    <p:extLst>
      <p:ext uri="{BB962C8B-B14F-4D97-AF65-F5344CB8AC3E}">
        <p14:creationId xmlns:p14="http://schemas.microsoft.com/office/powerpoint/2010/main" val="237138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2EFCDCBE-B8E0-4008-A47C-97916E249BA9}" type="slidenum">
              <a:rPr lang="en-US"/>
              <a:pPr/>
              <a:t>84</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4641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CF63F09-AE64-4680-A31F-4ED159F3B7EB}" type="slidenum">
              <a:rPr lang="en-US"/>
              <a:pPr/>
              <a:t>85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109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4793BD1-0150-43D9-9F67-13B8216D3E6A}" type="slidenum">
              <a:rPr lang="en-US"/>
              <a:pPr/>
              <a:t>86</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52798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0C4215B-FC5D-415C-8681-64BF76B3DC12}" type="slidenum">
              <a:rPr lang="en-US"/>
              <a:pPr/>
              <a:t>88</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4135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314F39A-79E0-44D3-B02D-9B2A62F9029C}" type="slidenum">
              <a:rPr lang="en-US"/>
              <a:pPr/>
              <a:t>90</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6165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22DA84A6-40C1-4FFB-A818-9384ADA4E8CF}" type="slidenum">
              <a:rPr lang="en-US"/>
              <a:pPr/>
              <a:t>91</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55583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E1246A6-EEE5-4AE8-8F5F-EF4C305B04FB}" type="slidenum">
              <a:rPr lang="en-US"/>
              <a:pPr/>
              <a:t>94</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92448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5" name="Footer Placeholder 4">
            <a:extLst>
              <a:ext uri="{FF2B5EF4-FFF2-40B4-BE49-F238E27FC236}">
                <a16:creationId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5" name="Footer Placeholder 4">
            <a:extLst>
              <a:ext uri="{FF2B5EF4-FFF2-40B4-BE49-F238E27FC236}">
                <a16:creationId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5" name="Footer Placeholder 4">
            <a:extLst>
              <a:ext uri="{FF2B5EF4-FFF2-40B4-BE49-F238E27FC236}">
                <a16:creationId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5" name="Footer Placeholder 4">
            <a:extLst>
              <a:ext uri="{FF2B5EF4-FFF2-40B4-BE49-F238E27FC236}">
                <a16:creationId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5" name="Footer Placeholder 4">
            <a:extLst>
              <a:ext uri="{FF2B5EF4-FFF2-40B4-BE49-F238E27FC236}">
                <a16:creationId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6" name="Footer Placeholder 5">
            <a:extLst>
              <a:ext uri="{FF2B5EF4-FFF2-40B4-BE49-F238E27FC236}">
                <a16:creationId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8" name="Footer Placeholder 7">
            <a:extLst>
              <a:ext uri="{FF2B5EF4-FFF2-40B4-BE49-F238E27FC236}">
                <a16:creationId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4" name="Footer Placeholder 3">
            <a:extLst>
              <a:ext uri="{FF2B5EF4-FFF2-40B4-BE49-F238E27FC236}">
                <a16:creationId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3" name="Footer Placeholder 2">
            <a:extLst>
              <a:ext uri="{FF2B5EF4-FFF2-40B4-BE49-F238E27FC236}">
                <a16:creationId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6" name="Footer Placeholder 5">
            <a:extLst>
              <a:ext uri="{FF2B5EF4-FFF2-40B4-BE49-F238E27FC236}">
                <a16:creationId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4/19/2023</a:t>
            </a:fld>
            <a:endParaRPr lang="en-US"/>
          </a:p>
        </p:txBody>
      </p:sp>
      <p:sp>
        <p:nvSpPr>
          <p:cNvPr id="6" name="Footer Placeholder 5">
            <a:extLst>
              <a:ext uri="{FF2B5EF4-FFF2-40B4-BE49-F238E27FC236}">
                <a16:creationId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4/19/2023</a:t>
            </a:fld>
            <a:endParaRPr lang="en-US"/>
          </a:p>
        </p:txBody>
      </p:sp>
      <p:sp>
        <p:nvSpPr>
          <p:cNvPr id="5" name="Footer Placeholder 4">
            <a:extLst>
              <a:ext uri="{FF2B5EF4-FFF2-40B4-BE49-F238E27FC236}">
                <a16:creationId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c4model.com/"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iso.org/standard/74393.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hyperlink" Target="https://www.iso.org/standard/74393.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iso.org/standard/74393.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3031" y="1474180"/>
            <a:ext cx="9144000" cy="1790700"/>
          </a:xfrm>
        </p:spPr>
        <p:txBody>
          <a:bodyPr>
            <a:noAutofit/>
          </a:bodyPr>
          <a:lstStyle/>
          <a:p>
            <a:r>
              <a:rPr lang="en-US" sz="6600" dirty="0"/>
              <a:t>COMP3028 </a:t>
            </a:r>
            <a:br>
              <a:rPr lang="en-US" sz="4950" dirty="0"/>
            </a:br>
            <a:r>
              <a:rPr lang="en-US" sz="4950" dirty="0"/>
              <a:t>Software Architecture</a:t>
            </a:r>
            <a:endParaRPr lang="en-US" sz="3300" dirty="0"/>
          </a:p>
        </p:txBody>
      </p:sp>
    </p:spTree>
    <p:extLst>
      <p:ext uri="{BB962C8B-B14F-4D97-AF65-F5344CB8AC3E}">
        <p14:creationId xmlns:p14="http://schemas.microsoft.com/office/powerpoint/2010/main" val="20956254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E24101-7B74-451A-9510-239D43A57F90}"/>
              </a:ext>
            </a:extLst>
          </p:cNvPr>
          <p:cNvSpPr>
            <a:spLocks noGrp="1"/>
          </p:cNvSpPr>
          <p:nvPr>
            <p:ph type="title"/>
          </p:nvPr>
        </p:nvSpPr>
        <p:spPr/>
        <p:txBody>
          <a:bodyPr/>
          <a:lstStyle/>
          <a:p>
            <a:r>
              <a:rPr lang="en-US" altLang="zh-CN" dirty="0"/>
              <a:t>Uses structure</a:t>
            </a:r>
            <a:endParaRPr lang="zh-CN" altLang="en-US" dirty="0"/>
          </a:p>
        </p:txBody>
      </p:sp>
      <p:sp>
        <p:nvSpPr>
          <p:cNvPr id="4" name="页脚占位符 3">
            <a:extLst>
              <a:ext uri="{FF2B5EF4-FFF2-40B4-BE49-F238E27FC236}">
                <a16:creationId xmlns:a16="http://schemas.microsoft.com/office/drawing/2014/main" id="{8D32B16D-B951-4828-AA4A-9EB7CB54EFEB}"/>
              </a:ext>
            </a:extLst>
          </p:cNvPr>
          <p:cNvSpPr>
            <a:spLocks noGrp="1"/>
          </p:cNvSpPr>
          <p:nvPr>
            <p:ph type="ftr" sz="quarter" idx="4294967295"/>
          </p:nvPr>
        </p:nvSpPr>
        <p:spPr>
          <a:xfrm>
            <a:off x="0" y="6356350"/>
            <a:ext cx="63373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Software Architecture</a:t>
            </a:r>
            <a:endParaRPr lang="en-AU" dirty="0"/>
          </a:p>
        </p:txBody>
      </p:sp>
      <p:pic>
        <p:nvPicPr>
          <p:cNvPr id="5" name="Picture 4">
            <a:extLst>
              <a:ext uri="{FF2B5EF4-FFF2-40B4-BE49-F238E27FC236}">
                <a16:creationId xmlns:a16="http://schemas.microsoft.com/office/drawing/2014/main" id="{D8E07A9D-66DA-4BAC-BB2A-C3658E2ED1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16487" y="235786"/>
            <a:ext cx="4163007" cy="654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8818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5"/>
          <p:cNvSpPr>
            <a:spLocks noGrp="1" noChangeArrowheads="1"/>
          </p:cNvSpPr>
          <p:nvPr>
            <p:ph type="title"/>
          </p:nvPr>
        </p:nvSpPr>
        <p:spPr/>
        <p:txBody>
          <a:bodyPr/>
          <a:lstStyle/>
          <a:p>
            <a:pPr eaLnBrk="1" hangingPunct="1"/>
            <a:r>
              <a:rPr lang="en-CA" dirty="0"/>
              <a:t>Scenario example</a:t>
            </a:r>
            <a:endParaRPr lang="en-US" dirty="0"/>
          </a:p>
        </p:txBody>
      </p:sp>
      <p:pic>
        <p:nvPicPr>
          <p:cNvPr id="20484" name="Picture 4"/>
          <p:cNvPicPr>
            <a:picLocks noGrp="1" noChangeAspect="1" noChangeArrowheads="1"/>
          </p:cNvPicPr>
          <p:nvPr>
            <p:ph idx="1"/>
          </p:nvPr>
        </p:nvPicPr>
        <p:blipFill>
          <a:blip r:embed="rId2" cstate="print"/>
          <a:stretch>
            <a:fillRect/>
          </a:stretch>
        </p:blipFill>
        <p:spPr>
          <a:xfrm>
            <a:off x="2424571" y="2572344"/>
            <a:ext cx="7342857" cy="2857899"/>
          </a:xfrm>
          <a:noFill/>
        </p:spPr>
      </p:pic>
      <p:sp>
        <p:nvSpPr>
          <p:cNvPr id="20482" name="Slide Number Placeholder 5"/>
          <p:cNvSpPr>
            <a:spLocks noGrp="1"/>
          </p:cNvSpPr>
          <p:nvPr>
            <p:ph type="sldNum" sz="quarter" idx="12"/>
          </p:nvPr>
        </p:nvSpPr>
        <p:spPr>
          <a:noFill/>
        </p:spPr>
        <p:txBody>
          <a:bodyPr/>
          <a:lstStyle/>
          <a:p>
            <a:fld id="{15EBDA5C-E04E-4035-A650-DCB24EC7022B}" type="slidenum">
              <a:rPr lang="en-US"/>
              <a:pPr/>
              <a:t>100</a:t>
            </a:fld>
            <a:endParaRPr lang="en-US"/>
          </a:p>
        </p:txBody>
      </p:sp>
      <p:sp>
        <p:nvSpPr>
          <p:cNvPr id="5" name="Rectangle 4"/>
          <p:cNvSpPr/>
          <p:nvPr/>
        </p:nvSpPr>
        <p:spPr>
          <a:xfrm>
            <a:off x="2590800" y="5334001"/>
            <a:ext cx="4572000" cy="646331"/>
          </a:xfrm>
          <a:prstGeom prst="rect">
            <a:avLst/>
          </a:prstGeom>
        </p:spPr>
        <p:txBody>
          <a:bodyPr>
            <a:spAutoFit/>
          </a:bodyPr>
          <a:lstStyle/>
          <a:p>
            <a:r>
              <a:rPr lang="en-US" i="1" dirty="0"/>
              <a:t>By 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16070640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normAutofit/>
          </a:bodyPr>
          <a:lstStyle/>
          <a:p>
            <a:pPr eaLnBrk="1" hangingPunct="1"/>
            <a:r>
              <a:rPr lang="en-US" dirty="0"/>
              <a:t>Correspondence between  the views</a:t>
            </a:r>
            <a:r>
              <a:rPr lang="en-US" sz="4800" dirty="0"/>
              <a:t> </a:t>
            </a:r>
          </a:p>
        </p:txBody>
      </p:sp>
      <p:sp>
        <p:nvSpPr>
          <p:cNvPr id="21508" name="Rectangle 3"/>
          <p:cNvSpPr>
            <a:spLocks noGrp="1" noChangeArrowheads="1"/>
          </p:cNvSpPr>
          <p:nvPr>
            <p:ph idx="1"/>
          </p:nvPr>
        </p:nvSpPr>
        <p:spPr/>
        <p:txBody>
          <a:bodyPr/>
          <a:lstStyle/>
          <a:p>
            <a:pPr eaLnBrk="1" hangingPunct="1"/>
            <a:r>
              <a:rPr lang="en-US" sz="2400" dirty="0"/>
              <a:t>The </a:t>
            </a:r>
            <a:r>
              <a:rPr lang="en-US" sz="2400" b="1" dirty="0"/>
              <a:t>views</a:t>
            </a:r>
            <a:r>
              <a:rPr lang="en-US" sz="2400" dirty="0"/>
              <a:t> are interconnected. </a:t>
            </a:r>
          </a:p>
          <a:p>
            <a:pPr eaLnBrk="1" hangingPunct="1"/>
            <a:r>
              <a:rPr lang="en-US" sz="2400" dirty="0"/>
              <a:t>Start with Logical view and Move to Development / Process view and then finally go to Physical view. </a:t>
            </a:r>
          </a:p>
          <a:p>
            <a:pPr eaLnBrk="1" hangingPunct="1"/>
            <a:endParaRPr lang="en-US" sz="2400" dirty="0"/>
          </a:p>
          <a:p>
            <a:pPr eaLnBrk="1" hangingPunct="1">
              <a:buFont typeface="Wingdings" pitchFamily="2" charset="2"/>
              <a:buNone/>
            </a:pPr>
            <a:endParaRPr lang="en-US" sz="2400" dirty="0"/>
          </a:p>
        </p:txBody>
      </p:sp>
      <p:sp>
        <p:nvSpPr>
          <p:cNvPr id="21506" name="Slide Number Placeholder 5"/>
          <p:cNvSpPr>
            <a:spLocks noGrp="1"/>
          </p:cNvSpPr>
          <p:nvPr>
            <p:ph type="sldNum" sz="quarter" idx="12"/>
          </p:nvPr>
        </p:nvSpPr>
        <p:spPr>
          <a:noFill/>
        </p:spPr>
        <p:txBody>
          <a:bodyPr/>
          <a:lstStyle/>
          <a:p>
            <a:fld id="{7D42B37E-B8DD-4189-9064-0269E46F0BBF}" type="slidenum">
              <a:rPr lang="en-US"/>
              <a:pPr/>
              <a:t>101</a:t>
            </a:fld>
            <a:endParaRPr lang="en-US"/>
          </a:p>
        </p:txBody>
      </p:sp>
    </p:spTree>
    <p:extLst>
      <p:ext uri="{BB962C8B-B14F-4D97-AF65-F5344CB8AC3E}">
        <p14:creationId xmlns:p14="http://schemas.microsoft.com/office/powerpoint/2010/main" val="148220833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CA" dirty="0"/>
              <a:t>From logical to Process view</a:t>
            </a:r>
            <a:endParaRPr lang="en-US" dirty="0"/>
          </a:p>
        </p:txBody>
      </p:sp>
      <p:sp>
        <p:nvSpPr>
          <p:cNvPr id="23556" name="Rectangle 3"/>
          <p:cNvSpPr>
            <a:spLocks noGrp="1" noChangeArrowheads="1"/>
          </p:cNvSpPr>
          <p:nvPr>
            <p:ph idx="1"/>
          </p:nvPr>
        </p:nvSpPr>
        <p:spPr/>
        <p:txBody>
          <a:bodyPr/>
          <a:lstStyle/>
          <a:p>
            <a:pPr eaLnBrk="1" hangingPunct="1"/>
            <a:r>
              <a:rPr lang="en-CA" dirty="0"/>
              <a:t>Two strategies :</a:t>
            </a:r>
          </a:p>
          <a:p>
            <a:pPr lvl="1" eaLnBrk="1" hangingPunct="1"/>
            <a:r>
              <a:rPr lang="en-CA" dirty="0"/>
              <a:t>Inside-out: starting from Logical structure</a:t>
            </a:r>
          </a:p>
          <a:p>
            <a:pPr lvl="1" eaLnBrk="1" hangingPunct="1"/>
            <a:r>
              <a:rPr lang="en-CA" dirty="0"/>
              <a:t>Outside-in: starting from physical structure</a:t>
            </a:r>
            <a:endParaRPr lang="en-US" dirty="0"/>
          </a:p>
        </p:txBody>
      </p:sp>
      <p:sp>
        <p:nvSpPr>
          <p:cNvPr id="23554" name="Slide Number Placeholder 5"/>
          <p:cNvSpPr>
            <a:spLocks noGrp="1"/>
          </p:cNvSpPr>
          <p:nvPr>
            <p:ph type="sldNum" sz="quarter" idx="12"/>
          </p:nvPr>
        </p:nvSpPr>
        <p:spPr>
          <a:noFill/>
        </p:spPr>
        <p:txBody>
          <a:bodyPr/>
          <a:lstStyle/>
          <a:p>
            <a:fld id="{9AC599B6-F5BD-4AE2-B7E7-16A6E87144E5}" type="slidenum">
              <a:rPr lang="en-US"/>
              <a:pPr/>
              <a:t>102</a:t>
            </a:fld>
            <a:endParaRPr lang="en-US"/>
          </a:p>
        </p:txBody>
      </p:sp>
    </p:spTree>
    <p:extLst>
      <p:ext uri="{BB962C8B-B14F-4D97-AF65-F5344CB8AC3E}">
        <p14:creationId xmlns:p14="http://schemas.microsoft.com/office/powerpoint/2010/main" val="20142369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CA" dirty="0"/>
              <a:t>From Logical to development</a:t>
            </a:r>
            <a:endParaRPr lang="en-US" dirty="0"/>
          </a:p>
        </p:txBody>
      </p:sp>
      <p:sp>
        <p:nvSpPr>
          <p:cNvPr id="24580" name="Rectangle 3"/>
          <p:cNvSpPr>
            <a:spLocks noGrp="1" noChangeArrowheads="1"/>
          </p:cNvSpPr>
          <p:nvPr>
            <p:ph idx="1"/>
          </p:nvPr>
        </p:nvSpPr>
        <p:spPr/>
        <p:txBody>
          <a:bodyPr/>
          <a:lstStyle/>
          <a:p>
            <a:pPr eaLnBrk="1" hangingPunct="1"/>
            <a:r>
              <a:rPr lang="en-CA" dirty="0"/>
              <a:t>They are very close, but the larger the project, the greater the distance between these views.</a:t>
            </a:r>
          </a:p>
          <a:p>
            <a:pPr eaLnBrk="1" hangingPunct="1"/>
            <a:r>
              <a:rPr lang="en-CA" dirty="0"/>
              <a:t>Grouping to subsystems depending on:</a:t>
            </a:r>
          </a:p>
          <a:p>
            <a:pPr lvl="1"/>
            <a:r>
              <a:rPr lang="en-CA" dirty="0"/>
              <a:t>The team organization.</a:t>
            </a:r>
          </a:p>
          <a:p>
            <a:pPr lvl="1" eaLnBrk="1" hangingPunct="1"/>
            <a:r>
              <a:rPr lang="en-CA" dirty="0"/>
              <a:t>The class categories which includes the packages.</a:t>
            </a:r>
          </a:p>
          <a:p>
            <a:pPr lvl="1" eaLnBrk="1" hangingPunct="1"/>
            <a:r>
              <a:rPr lang="en-CA" dirty="0"/>
              <a:t>The Line of codes.</a:t>
            </a:r>
          </a:p>
        </p:txBody>
      </p:sp>
      <p:sp>
        <p:nvSpPr>
          <p:cNvPr id="24578" name="Slide Number Placeholder 5"/>
          <p:cNvSpPr>
            <a:spLocks noGrp="1"/>
          </p:cNvSpPr>
          <p:nvPr>
            <p:ph type="sldNum" sz="quarter" idx="12"/>
          </p:nvPr>
        </p:nvSpPr>
        <p:spPr>
          <a:noFill/>
        </p:spPr>
        <p:txBody>
          <a:bodyPr/>
          <a:lstStyle/>
          <a:p>
            <a:fld id="{C11B27BD-9D43-42F7-8A3A-D3AF95DF1B91}" type="slidenum">
              <a:rPr lang="en-US"/>
              <a:pPr/>
              <a:t>103</a:t>
            </a:fld>
            <a:endParaRPr lang="en-US"/>
          </a:p>
        </p:txBody>
      </p:sp>
    </p:spTree>
    <p:extLst>
      <p:ext uri="{BB962C8B-B14F-4D97-AF65-F5344CB8AC3E}">
        <p14:creationId xmlns:p14="http://schemas.microsoft.com/office/powerpoint/2010/main" val="41122152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CA" dirty="0"/>
              <a:t> Iterative process</a:t>
            </a:r>
            <a:endParaRPr lang="en-US" dirty="0"/>
          </a:p>
        </p:txBody>
      </p:sp>
      <p:sp>
        <p:nvSpPr>
          <p:cNvPr id="25604" name="Rectangle 3"/>
          <p:cNvSpPr>
            <a:spLocks noGrp="1" noChangeArrowheads="1"/>
          </p:cNvSpPr>
          <p:nvPr>
            <p:ph idx="1"/>
          </p:nvPr>
        </p:nvSpPr>
        <p:spPr/>
        <p:txBody>
          <a:bodyPr/>
          <a:lstStyle/>
          <a:p>
            <a:pPr eaLnBrk="1" hangingPunct="1"/>
            <a:r>
              <a:rPr lang="en-CA" dirty="0"/>
              <a:t>Not all architectures need all views.</a:t>
            </a:r>
          </a:p>
          <a:p>
            <a:pPr eaLnBrk="1" hangingPunct="1"/>
            <a:r>
              <a:rPr lang="en-CA" dirty="0"/>
              <a:t>A scenario-driven approach to develop the system is used to handle the iterative.</a:t>
            </a:r>
          </a:p>
          <a:p>
            <a:pPr eaLnBrk="1" hangingPunct="1"/>
            <a:r>
              <a:rPr lang="en-CA" b="1" dirty="0"/>
              <a:t>Documenting the architecture:</a:t>
            </a:r>
          </a:p>
          <a:p>
            <a:pPr lvl="1" eaLnBrk="1" hangingPunct="1"/>
            <a:r>
              <a:rPr lang="en-CA" b="1" dirty="0"/>
              <a:t>Software architecture document</a:t>
            </a:r>
            <a:r>
              <a:rPr lang="en-CA" dirty="0"/>
              <a:t>: follows closely “4+1” views.</a:t>
            </a:r>
          </a:p>
          <a:p>
            <a:pPr lvl="1" eaLnBrk="1" hangingPunct="1"/>
            <a:r>
              <a:rPr lang="en-CA" b="1" dirty="0"/>
              <a:t>Software design guidelines: </a:t>
            </a:r>
            <a:r>
              <a:rPr lang="en-CA" dirty="0"/>
              <a:t>it captured the most important design decisions that must be respected to </a:t>
            </a:r>
            <a:r>
              <a:rPr lang="en-CA" b="1" dirty="0"/>
              <a:t>maintain </a:t>
            </a:r>
            <a:r>
              <a:rPr lang="en-CA" dirty="0"/>
              <a:t>the architectural </a:t>
            </a:r>
            <a:r>
              <a:rPr lang="en-CA" b="1" dirty="0"/>
              <a:t>integrity</a:t>
            </a:r>
            <a:r>
              <a:rPr lang="en-CA" dirty="0"/>
              <a:t>.</a:t>
            </a:r>
            <a:endParaRPr lang="en-US" dirty="0"/>
          </a:p>
        </p:txBody>
      </p:sp>
      <p:sp>
        <p:nvSpPr>
          <p:cNvPr id="25602" name="Slide Number Placeholder 5"/>
          <p:cNvSpPr>
            <a:spLocks noGrp="1"/>
          </p:cNvSpPr>
          <p:nvPr>
            <p:ph type="sldNum" sz="quarter" idx="12"/>
          </p:nvPr>
        </p:nvSpPr>
        <p:spPr>
          <a:noFill/>
        </p:spPr>
        <p:txBody>
          <a:bodyPr/>
          <a:lstStyle/>
          <a:p>
            <a:fld id="{37B0BFBB-686A-4E74-898B-12770EAEBE68}" type="slidenum">
              <a:rPr lang="en-US"/>
              <a:pPr/>
              <a:t>104</a:t>
            </a:fld>
            <a:endParaRPr lang="en-US"/>
          </a:p>
        </p:txBody>
      </p:sp>
    </p:spTree>
    <p:extLst>
      <p:ext uri="{BB962C8B-B14F-4D97-AF65-F5344CB8AC3E}">
        <p14:creationId xmlns:p14="http://schemas.microsoft.com/office/powerpoint/2010/main" val="2203083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8043-169C-4CB9-AF23-9FE9E47D9829}"/>
              </a:ext>
            </a:extLst>
          </p:cNvPr>
          <p:cNvSpPr>
            <a:spLocks noGrp="1"/>
          </p:cNvSpPr>
          <p:nvPr>
            <p:ph type="title"/>
          </p:nvPr>
        </p:nvSpPr>
        <p:spPr/>
        <p:txBody>
          <a:bodyPr/>
          <a:lstStyle/>
          <a:p>
            <a:r>
              <a:rPr lang="en-US" dirty="0"/>
              <a:t>End of 4+1 View Model</a:t>
            </a:r>
          </a:p>
        </p:txBody>
      </p:sp>
      <p:sp>
        <p:nvSpPr>
          <p:cNvPr id="3" name="Content Placeholder 2">
            <a:extLst>
              <a:ext uri="{FF2B5EF4-FFF2-40B4-BE49-F238E27FC236}">
                <a16:creationId xmlns:a16="http://schemas.microsoft.com/office/drawing/2014/main" id="{B8C73734-BF4B-4380-AA85-323B8F571446}"/>
              </a:ext>
            </a:extLst>
          </p:cNvPr>
          <p:cNvSpPr>
            <a:spLocks noGrp="1"/>
          </p:cNvSpPr>
          <p:nvPr>
            <p:ph idx="1"/>
          </p:nvPr>
        </p:nvSpPr>
        <p:spPr/>
        <p:txBody>
          <a:bodyPr/>
          <a:lstStyle/>
          <a:p>
            <a:r>
              <a:rPr lang="en-GB" dirty="0"/>
              <a:t>Philippe </a:t>
            </a:r>
            <a:r>
              <a:rPr lang="en-GB" dirty="0" err="1"/>
              <a:t>Kruchten</a:t>
            </a:r>
            <a:r>
              <a:rPr lang="en-GB" dirty="0"/>
              <a:t>. 1995. The 4+1 View Model of Architecture. IEEE </a:t>
            </a:r>
            <a:r>
              <a:rPr lang="en-GB" dirty="0" err="1"/>
              <a:t>Softw</a:t>
            </a:r>
            <a:r>
              <a:rPr lang="en-GB" dirty="0"/>
              <a:t>. 12, 6 (November 1995), 42–50.</a:t>
            </a:r>
          </a:p>
          <a:p>
            <a:endParaRPr lang="en-US" dirty="0"/>
          </a:p>
        </p:txBody>
      </p:sp>
    </p:spTree>
    <p:extLst>
      <p:ext uri="{BB962C8B-B14F-4D97-AF65-F5344CB8AC3E}">
        <p14:creationId xmlns:p14="http://schemas.microsoft.com/office/powerpoint/2010/main" val="323837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a:t>
            </a:r>
          </a:p>
        </p:txBody>
      </p:sp>
      <p:sp>
        <p:nvSpPr>
          <p:cNvPr id="3" name="Content Placeholder 2"/>
          <p:cNvSpPr>
            <a:spLocks noGrp="1"/>
          </p:cNvSpPr>
          <p:nvPr>
            <p:ph idx="1"/>
          </p:nvPr>
        </p:nvSpPr>
        <p:spPr/>
        <p:txBody>
          <a:bodyPr>
            <a:normAutofit/>
          </a:bodyPr>
          <a:lstStyle/>
          <a:p>
            <a:r>
              <a:rPr lang="en-GB" sz="3600" dirty="0"/>
              <a:t>A lean graphical notation technique for modelling the architecture of software systems. </a:t>
            </a:r>
          </a:p>
          <a:p>
            <a:r>
              <a:rPr lang="en-GB" sz="3600" dirty="0"/>
              <a:t>It is based on a structural decomposition of a system into containers and components</a:t>
            </a:r>
          </a:p>
          <a:p>
            <a:r>
              <a:rPr lang="en-GB" sz="3600" dirty="0"/>
              <a:t>The C4 model was created by the software architect Simon Brown between 2006 and 2011 on the roots of Unified Modelling Language (UML) and the 4+1 architectural view model</a:t>
            </a:r>
          </a:p>
          <a:p>
            <a:pPr marL="0" indent="0">
              <a:buNone/>
            </a:pPr>
            <a:endParaRPr lang="en-GB" sz="3600" dirty="0"/>
          </a:p>
          <a:p>
            <a:endParaRPr lang="en-GB" sz="3600" dirty="0"/>
          </a:p>
        </p:txBody>
      </p:sp>
    </p:spTree>
    <p:extLst>
      <p:ext uri="{BB962C8B-B14F-4D97-AF65-F5344CB8AC3E}">
        <p14:creationId xmlns:p14="http://schemas.microsoft.com/office/powerpoint/2010/main" val="14617583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a:t>
            </a:r>
          </a:p>
        </p:txBody>
      </p:sp>
      <p:sp>
        <p:nvSpPr>
          <p:cNvPr id="3" name="Content Placeholder 2"/>
          <p:cNvSpPr>
            <a:spLocks noGrp="1"/>
          </p:cNvSpPr>
          <p:nvPr>
            <p:ph idx="1"/>
          </p:nvPr>
        </p:nvSpPr>
        <p:spPr/>
        <p:txBody>
          <a:bodyPr>
            <a:normAutofit/>
          </a:bodyPr>
          <a:lstStyle/>
          <a:p>
            <a:r>
              <a:rPr lang="en-GB" dirty="0"/>
              <a:t>The C4 model documents the architecture of a software system, by showing multiple points of view that explain the decomposition of a system into containers and components, the relationship between these elements, and, where appropriate, the relation with its users</a:t>
            </a:r>
          </a:p>
        </p:txBody>
      </p:sp>
    </p:spTree>
    <p:extLst>
      <p:ext uri="{BB962C8B-B14F-4D97-AF65-F5344CB8AC3E}">
        <p14:creationId xmlns:p14="http://schemas.microsoft.com/office/powerpoint/2010/main" val="2371699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a:t>
            </a:r>
          </a:p>
        </p:txBody>
      </p:sp>
      <p:sp>
        <p:nvSpPr>
          <p:cNvPr id="3" name="Content Placeholder 2"/>
          <p:cNvSpPr>
            <a:spLocks noGrp="1"/>
          </p:cNvSpPr>
          <p:nvPr>
            <p:ph idx="1"/>
          </p:nvPr>
        </p:nvSpPr>
        <p:spPr/>
        <p:txBody>
          <a:bodyPr>
            <a:normAutofit/>
          </a:bodyPr>
          <a:lstStyle/>
          <a:p>
            <a:r>
              <a:rPr lang="en-GB" sz="3600" dirty="0"/>
              <a:t>The viewpoints are organized according to their hierarchical level:</a:t>
            </a:r>
          </a:p>
          <a:p>
            <a:pPr lvl="1"/>
            <a:r>
              <a:rPr lang="en-GB" sz="3200" dirty="0"/>
              <a:t>Context diagrams (level 1)</a:t>
            </a:r>
          </a:p>
          <a:p>
            <a:pPr lvl="1"/>
            <a:r>
              <a:rPr lang="en-GB" sz="3200" dirty="0"/>
              <a:t>Container diagrams (level 2)</a:t>
            </a:r>
          </a:p>
          <a:p>
            <a:pPr lvl="1"/>
            <a:r>
              <a:rPr lang="en-GB" sz="3200" dirty="0"/>
              <a:t>Component diagrams (level 3)</a:t>
            </a:r>
          </a:p>
          <a:p>
            <a:pPr lvl="1"/>
            <a:r>
              <a:rPr lang="en-GB" sz="3200" dirty="0"/>
              <a:t>Code diagrams (level 4)</a:t>
            </a:r>
          </a:p>
        </p:txBody>
      </p:sp>
    </p:spTree>
    <p:extLst>
      <p:ext uri="{BB962C8B-B14F-4D97-AF65-F5344CB8AC3E}">
        <p14:creationId xmlns:p14="http://schemas.microsoft.com/office/powerpoint/2010/main" val="40868518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4" y="68712"/>
            <a:ext cx="12069845" cy="678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71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87EBAE-742A-463F-948B-EFB30E8C635F}"/>
              </a:ext>
            </a:extLst>
          </p:cNvPr>
          <p:cNvSpPr>
            <a:spLocks noGrp="1"/>
          </p:cNvSpPr>
          <p:nvPr>
            <p:ph type="title"/>
          </p:nvPr>
        </p:nvSpPr>
        <p:spPr>
          <a:xfrm>
            <a:off x="0" y="346075"/>
            <a:ext cx="2676525" cy="2606675"/>
          </a:xfrm>
        </p:spPr>
        <p:txBody>
          <a:bodyPr/>
          <a:lstStyle/>
          <a:p>
            <a:r>
              <a:rPr lang="en-US" dirty="0"/>
              <a:t>Layer structure</a:t>
            </a:r>
          </a:p>
        </p:txBody>
      </p:sp>
      <p:pic>
        <p:nvPicPr>
          <p:cNvPr id="7" name="Content Placeholder 6" descr="A picture containing monitor, sky, clock&#10;&#10;Description generated with very high confidence">
            <a:extLst>
              <a:ext uri="{FF2B5EF4-FFF2-40B4-BE49-F238E27FC236}">
                <a16:creationId xmlns:a16="http://schemas.microsoft.com/office/drawing/2014/main" id="{88A7BE00-A0AE-45B3-A990-BBE3AAE2CF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639" y="268443"/>
            <a:ext cx="8774122" cy="6300632"/>
          </a:xfrm>
        </p:spPr>
      </p:pic>
      <p:sp>
        <p:nvSpPr>
          <p:cNvPr id="4" name="页脚占位符 3">
            <a:extLst>
              <a:ext uri="{FF2B5EF4-FFF2-40B4-BE49-F238E27FC236}">
                <a16:creationId xmlns:a16="http://schemas.microsoft.com/office/drawing/2014/main" id="{DF497A7F-079D-4B80-9E4C-68219C0F315C}"/>
              </a:ext>
            </a:extLst>
          </p:cNvPr>
          <p:cNvSpPr>
            <a:spLocks noGrp="1"/>
          </p:cNvSpPr>
          <p:nvPr>
            <p:ph type="ftr" sz="quarter" idx="4294967295"/>
          </p:nvPr>
        </p:nvSpPr>
        <p:spPr>
          <a:xfrm>
            <a:off x="0" y="6356350"/>
            <a:ext cx="63373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Software Architecture</a:t>
            </a:r>
            <a:endParaRPr lang="en-AU" dirty="0"/>
          </a:p>
        </p:txBody>
      </p:sp>
    </p:spTree>
    <p:extLst>
      <p:ext uri="{BB962C8B-B14F-4D97-AF65-F5344CB8AC3E}">
        <p14:creationId xmlns:p14="http://schemas.microsoft.com/office/powerpoint/2010/main" val="3324270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32570" cy="6824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19352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 - Context diagrams (level 1) </a:t>
            </a:r>
          </a:p>
        </p:txBody>
      </p:sp>
      <p:sp>
        <p:nvSpPr>
          <p:cNvPr id="3" name="Content Placeholder 2"/>
          <p:cNvSpPr>
            <a:spLocks noGrp="1"/>
          </p:cNvSpPr>
          <p:nvPr>
            <p:ph idx="1"/>
          </p:nvPr>
        </p:nvSpPr>
        <p:spPr/>
        <p:txBody>
          <a:bodyPr>
            <a:normAutofit/>
          </a:bodyPr>
          <a:lstStyle/>
          <a:p>
            <a:r>
              <a:rPr lang="en-GB" sz="3600" dirty="0"/>
              <a:t>Show the system in scope and its relationship with users and other systems</a:t>
            </a:r>
          </a:p>
        </p:txBody>
      </p:sp>
      <p:pic>
        <p:nvPicPr>
          <p:cNvPr id="11266" name="Picture 2" descr="https://static.structurizr.com/workspace/36141/diagrams/SystemContex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453" y="2404924"/>
            <a:ext cx="6201630" cy="437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6366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tatic.structurizr.com/workspace/36141/diagrams/SystemContex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535" y="-2"/>
            <a:ext cx="9794123" cy="690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96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 - Container diagrams (level 2)</a:t>
            </a:r>
          </a:p>
        </p:txBody>
      </p:sp>
      <p:sp>
        <p:nvSpPr>
          <p:cNvPr id="3" name="Content Placeholder 2"/>
          <p:cNvSpPr>
            <a:spLocks noGrp="1"/>
          </p:cNvSpPr>
          <p:nvPr>
            <p:ph idx="1"/>
          </p:nvPr>
        </p:nvSpPr>
        <p:spPr/>
        <p:txBody>
          <a:bodyPr>
            <a:normAutofit/>
          </a:bodyPr>
          <a:lstStyle/>
          <a:p>
            <a:r>
              <a:rPr lang="en-GB" sz="3600" dirty="0"/>
              <a:t>Decompose a system into interrelated containers. A container represents an application or a data store</a:t>
            </a:r>
          </a:p>
        </p:txBody>
      </p:sp>
    </p:spTree>
    <p:extLst>
      <p:ext uri="{BB962C8B-B14F-4D97-AF65-F5344CB8AC3E}">
        <p14:creationId xmlns:p14="http://schemas.microsoft.com/office/powerpoint/2010/main" val="7053217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9247" y="0"/>
            <a:ext cx="972988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597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 - Component diagrams (level 3): </a:t>
            </a:r>
          </a:p>
        </p:txBody>
      </p:sp>
      <p:sp>
        <p:nvSpPr>
          <p:cNvPr id="3" name="Content Placeholder 2"/>
          <p:cNvSpPr>
            <a:spLocks noGrp="1"/>
          </p:cNvSpPr>
          <p:nvPr>
            <p:ph idx="1"/>
          </p:nvPr>
        </p:nvSpPr>
        <p:spPr/>
        <p:txBody>
          <a:bodyPr>
            <a:normAutofit/>
          </a:bodyPr>
          <a:lstStyle/>
          <a:p>
            <a:r>
              <a:rPr lang="en-GB" sz="3600" dirty="0"/>
              <a:t>Decompose containers into interrelated components, and relate the components to other containers or other systems</a:t>
            </a:r>
          </a:p>
        </p:txBody>
      </p:sp>
    </p:spTree>
    <p:extLst>
      <p:ext uri="{BB962C8B-B14F-4D97-AF65-F5344CB8AC3E}">
        <p14:creationId xmlns:p14="http://schemas.microsoft.com/office/powerpoint/2010/main" val="7053217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0904" y="0"/>
            <a:ext cx="97298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24576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 - Code diagrams (level 4) </a:t>
            </a:r>
          </a:p>
        </p:txBody>
      </p:sp>
      <p:sp>
        <p:nvSpPr>
          <p:cNvPr id="3" name="Content Placeholder 2"/>
          <p:cNvSpPr>
            <a:spLocks noGrp="1"/>
          </p:cNvSpPr>
          <p:nvPr>
            <p:ph idx="1"/>
          </p:nvPr>
        </p:nvSpPr>
        <p:spPr/>
        <p:txBody>
          <a:bodyPr>
            <a:normAutofit/>
          </a:bodyPr>
          <a:lstStyle/>
          <a:p>
            <a:r>
              <a:rPr lang="en-GB" sz="3600" dirty="0"/>
              <a:t>Provide additional details about the design of the architectural elements that can be mapped to code. </a:t>
            </a:r>
          </a:p>
        </p:txBody>
      </p:sp>
    </p:spTree>
    <p:extLst>
      <p:ext uri="{BB962C8B-B14F-4D97-AF65-F5344CB8AC3E}">
        <p14:creationId xmlns:p14="http://schemas.microsoft.com/office/powerpoint/2010/main" val="7053217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4825" y="0"/>
            <a:ext cx="9804694" cy="691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3658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1 – context diagrams</a:t>
            </a:r>
          </a:p>
        </p:txBody>
      </p:sp>
      <p:sp>
        <p:nvSpPr>
          <p:cNvPr id="3" name="Content Placeholder 2"/>
          <p:cNvSpPr>
            <a:spLocks noGrp="1"/>
          </p:cNvSpPr>
          <p:nvPr>
            <p:ph idx="1"/>
          </p:nvPr>
        </p:nvSpPr>
        <p:spPr/>
        <p:txBody>
          <a:bodyPr>
            <a:normAutofit/>
          </a:bodyPr>
          <a:lstStyle/>
          <a:p>
            <a:r>
              <a:rPr lang="en-GB" sz="3600" dirty="0"/>
              <a:t>You are building a web application that digital artists can use to manage and send invoices to clients. </a:t>
            </a:r>
          </a:p>
          <a:p>
            <a:r>
              <a:rPr lang="en-GB" sz="3600" dirty="0"/>
              <a:t>At a minimum, your diagram should include the:</a:t>
            </a:r>
          </a:p>
          <a:p>
            <a:pPr lvl="1"/>
            <a:r>
              <a:rPr lang="en-GB" sz="3200" dirty="0"/>
              <a:t>Database</a:t>
            </a:r>
          </a:p>
          <a:p>
            <a:pPr lvl="1"/>
            <a:r>
              <a:rPr lang="en-GB" sz="3200" dirty="0"/>
              <a:t>Business logic component</a:t>
            </a:r>
          </a:p>
          <a:p>
            <a:pPr lvl="1"/>
            <a:r>
              <a:rPr lang="en-GB" sz="3200" dirty="0"/>
              <a:t>UI</a:t>
            </a:r>
          </a:p>
          <a:p>
            <a:r>
              <a:rPr lang="en-GB" sz="3600" dirty="0"/>
              <a:t>What would a context diagram for this system look like?</a:t>
            </a:r>
          </a:p>
          <a:p>
            <a:endParaRPr lang="en-GB" sz="3600" dirty="0"/>
          </a:p>
          <a:p>
            <a:endParaRPr lang="en-GB" sz="3600" dirty="0"/>
          </a:p>
        </p:txBody>
      </p:sp>
    </p:spTree>
    <p:extLst>
      <p:ext uri="{BB962C8B-B14F-4D97-AF65-F5344CB8AC3E}">
        <p14:creationId xmlns:p14="http://schemas.microsoft.com/office/powerpoint/2010/main" val="55041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775" y="355600"/>
            <a:ext cx="10515600" cy="1325563"/>
          </a:xfrm>
        </p:spPr>
        <p:txBody>
          <a:bodyPr/>
          <a:lstStyle/>
          <a:p>
            <a:r>
              <a:rPr lang="en-US" dirty="0"/>
              <a:t>Some Useful C&amp;C Structures</a:t>
            </a:r>
          </a:p>
        </p:txBody>
      </p:sp>
      <p:sp>
        <p:nvSpPr>
          <p:cNvPr id="4" name="Footer Placeholder 3"/>
          <p:cNvSpPr>
            <a:spLocks noGrp="1"/>
          </p:cNvSpPr>
          <p:nvPr>
            <p:ph type="ftr" sz="quarter" idx="4294967295"/>
          </p:nvPr>
        </p:nvSpPr>
        <p:spPr>
          <a:xfrm>
            <a:off x="0" y="6356350"/>
            <a:ext cx="63373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Software Architecture</a:t>
            </a:r>
            <a:endParaRPr lang="en-AU" dirty="0"/>
          </a:p>
        </p:txBody>
      </p:sp>
    </p:spTree>
    <p:extLst>
      <p:ext uri="{BB962C8B-B14F-4D97-AF65-F5344CB8AC3E}">
        <p14:creationId xmlns:p14="http://schemas.microsoft.com/office/powerpoint/2010/main" val="20441263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1 – context diagrams</a:t>
            </a:r>
          </a:p>
        </p:txBody>
      </p:sp>
      <p:sp>
        <p:nvSpPr>
          <p:cNvPr id="3" name="Content Placeholder 2"/>
          <p:cNvSpPr>
            <a:spLocks noGrp="1"/>
          </p:cNvSpPr>
          <p:nvPr>
            <p:ph idx="1"/>
          </p:nvPr>
        </p:nvSpPr>
        <p:spPr/>
        <p:txBody>
          <a:bodyPr>
            <a:normAutofit/>
          </a:bodyPr>
          <a:lstStyle/>
          <a:p>
            <a:r>
              <a:rPr lang="en-GB" sz="4000" dirty="0"/>
              <a:t>First, start with a representation of your software system.</a:t>
            </a:r>
          </a:p>
          <a:p>
            <a:endParaRPr lang="en-GB" sz="4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371" y="3361242"/>
            <a:ext cx="44005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5732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1 – context diagrams</a:t>
            </a:r>
          </a:p>
        </p:txBody>
      </p:sp>
      <p:sp>
        <p:nvSpPr>
          <p:cNvPr id="3" name="Content Placeholder 2"/>
          <p:cNvSpPr>
            <a:spLocks noGrp="1"/>
          </p:cNvSpPr>
          <p:nvPr>
            <p:ph idx="1"/>
          </p:nvPr>
        </p:nvSpPr>
        <p:spPr/>
        <p:txBody>
          <a:bodyPr>
            <a:noAutofit/>
          </a:bodyPr>
          <a:lstStyle/>
          <a:p>
            <a:r>
              <a:rPr lang="en-GB" sz="3600" dirty="0"/>
              <a:t>Next, you want to document who the actors are. Actors are anyone who will be using the software system.</a:t>
            </a:r>
          </a:p>
          <a:p>
            <a:r>
              <a:rPr lang="en-GB" sz="3600" dirty="0"/>
              <a:t>In this example, our actors are:</a:t>
            </a:r>
          </a:p>
          <a:p>
            <a:pPr lvl="1"/>
            <a:r>
              <a:rPr lang="en-GB" sz="3200" dirty="0"/>
              <a:t>Digital artists</a:t>
            </a:r>
          </a:p>
          <a:p>
            <a:pPr lvl="1"/>
            <a:r>
              <a:rPr lang="en-GB" sz="3200" dirty="0"/>
              <a:t>Clients</a:t>
            </a:r>
          </a:p>
          <a:p>
            <a:endParaRPr lang="en-GB" sz="36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137" y="4502894"/>
            <a:ext cx="7450440" cy="143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40315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1 – context diagrams</a:t>
            </a:r>
          </a:p>
        </p:txBody>
      </p:sp>
      <p:sp>
        <p:nvSpPr>
          <p:cNvPr id="3" name="Content Placeholder 2"/>
          <p:cNvSpPr>
            <a:spLocks noGrp="1"/>
          </p:cNvSpPr>
          <p:nvPr>
            <p:ph idx="1"/>
          </p:nvPr>
        </p:nvSpPr>
        <p:spPr/>
        <p:txBody>
          <a:bodyPr/>
          <a:lstStyle/>
          <a:p>
            <a:r>
              <a:rPr lang="en-GB" dirty="0"/>
              <a:t>Now that you know who your actors are, document any external systems interacting with the software system.</a:t>
            </a:r>
          </a:p>
          <a:p>
            <a:endParaRPr lang="en-GB"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6048" y="3262743"/>
            <a:ext cx="594360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7638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2 – container diagrams</a:t>
            </a:r>
          </a:p>
        </p:txBody>
      </p:sp>
      <p:sp>
        <p:nvSpPr>
          <p:cNvPr id="3" name="Content Placeholder 2"/>
          <p:cNvSpPr>
            <a:spLocks noGrp="1"/>
          </p:cNvSpPr>
          <p:nvPr>
            <p:ph idx="1"/>
          </p:nvPr>
        </p:nvSpPr>
        <p:spPr/>
        <p:txBody>
          <a:bodyPr/>
          <a:lstStyle/>
          <a:p>
            <a:r>
              <a:rPr lang="en-GB" dirty="0"/>
              <a:t>If you wanted to go a level deeper, you could create a container diagram. </a:t>
            </a:r>
          </a:p>
          <a:p>
            <a:r>
              <a:rPr lang="en-GB" dirty="0"/>
              <a:t>A container diagram would focus on the applications that make up a specific container</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708" y="3170551"/>
            <a:ext cx="59436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39168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End of C4 model</a:t>
            </a:r>
          </a:p>
        </p:txBody>
      </p:sp>
      <p:sp>
        <p:nvSpPr>
          <p:cNvPr id="3" name="Content Placeholder 2"/>
          <p:cNvSpPr>
            <a:spLocks noGrp="1"/>
          </p:cNvSpPr>
          <p:nvPr>
            <p:ph idx="1"/>
          </p:nvPr>
        </p:nvSpPr>
        <p:spPr/>
        <p:txBody>
          <a:bodyPr/>
          <a:lstStyle/>
          <a:p>
            <a:r>
              <a:rPr lang="en-GB" sz="3600" dirty="0"/>
              <a:t>If you are interested, you can find more details here</a:t>
            </a:r>
          </a:p>
          <a:p>
            <a:pPr lvl="1"/>
            <a:r>
              <a:rPr lang="en-GB" sz="3200" dirty="0">
                <a:hlinkClick r:id="rId2"/>
              </a:rPr>
              <a:t>https://c4model.com/</a:t>
            </a:r>
            <a:endParaRPr lang="en-GB" sz="3200" dirty="0"/>
          </a:p>
          <a:p>
            <a:endParaRPr lang="en-GB" dirty="0"/>
          </a:p>
        </p:txBody>
      </p:sp>
    </p:spTree>
    <p:extLst>
      <p:ext uri="{BB962C8B-B14F-4D97-AF65-F5344CB8AC3E}">
        <p14:creationId xmlns:p14="http://schemas.microsoft.com/office/powerpoint/2010/main" val="3255568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the Documentation Package</a:t>
            </a:r>
          </a:p>
        </p:txBody>
      </p:sp>
      <p:sp>
        <p:nvSpPr>
          <p:cNvPr id="3" name="Content Placeholder 2"/>
          <p:cNvSpPr>
            <a:spLocks noGrp="1"/>
          </p:cNvSpPr>
          <p:nvPr>
            <p:ph idx="1"/>
          </p:nvPr>
        </p:nvSpPr>
        <p:spPr/>
        <p:txBody>
          <a:bodyPr>
            <a:normAutofit/>
          </a:bodyPr>
          <a:lstStyle/>
          <a:p>
            <a:r>
              <a:rPr lang="en-US" sz="3600" dirty="0"/>
              <a:t>Documentation package consists of</a:t>
            </a:r>
          </a:p>
          <a:p>
            <a:pPr lvl="1"/>
            <a:r>
              <a:rPr lang="en-US" sz="3200" dirty="0"/>
              <a:t>Views</a:t>
            </a:r>
          </a:p>
          <a:p>
            <a:pPr lvl="1"/>
            <a:r>
              <a:rPr lang="en-US" sz="3200" dirty="0"/>
              <a:t>Documentation beyond views</a:t>
            </a:r>
          </a:p>
        </p:txBody>
      </p:sp>
    </p:spTree>
    <p:extLst>
      <p:ext uri="{BB962C8B-B14F-4D97-AF65-F5344CB8AC3E}">
        <p14:creationId xmlns:p14="http://schemas.microsoft.com/office/powerpoint/2010/main" val="34080807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Documenting Behavior</a:t>
            </a:r>
          </a:p>
        </p:txBody>
      </p:sp>
      <p:sp>
        <p:nvSpPr>
          <p:cNvPr id="3" name="Content Placeholder 2"/>
          <p:cNvSpPr>
            <a:spLocks noGrp="1"/>
          </p:cNvSpPr>
          <p:nvPr>
            <p:ph idx="1"/>
          </p:nvPr>
        </p:nvSpPr>
        <p:spPr/>
        <p:txBody>
          <a:bodyPr>
            <a:normAutofit/>
          </a:bodyPr>
          <a:lstStyle/>
          <a:p>
            <a:r>
              <a:rPr lang="en-US" dirty="0"/>
              <a:t>Behavior documentation complements each views by describing how architecture elements in that view interact with each other. </a:t>
            </a:r>
          </a:p>
          <a:p>
            <a:r>
              <a:rPr lang="en-US" dirty="0"/>
              <a:t>Behavior documentation enables reasoning about </a:t>
            </a:r>
          </a:p>
          <a:p>
            <a:pPr lvl="1"/>
            <a:r>
              <a:rPr lang="en-US" dirty="0"/>
              <a:t>a system’s potential to deadlock</a:t>
            </a:r>
          </a:p>
          <a:p>
            <a:pPr lvl="1"/>
            <a:r>
              <a:rPr lang="en-US" dirty="0"/>
              <a:t>a system’s ability to complete a task in the desired amount of time</a:t>
            </a:r>
          </a:p>
          <a:p>
            <a:pPr lvl="1"/>
            <a:r>
              <a:rPr lang="en-US" dirty="0"/>
              <a:t>maximum memory consumption </a:t>
            </a:r>
          </a:p>
          <a:p>
            <a:pPr lvl="1"/>
            <a:r>
              <a:rPr lang="en-US" dirty="0"/>
              <a:t>and more</a:t>
            </a:r>
          </a:p>
          <a:p>
            <a:r>
              <a:rPr lang="en-US" dirty="0"/>
              <a:t>Behavior has its own section in our view template’s element catalog.</a:t>
            </a:r>
          </a:p>
          <a:p>
            <a:endParaRPr lang="en-US" dirty="0"/>
          </a:p>
        </p:txBody>
      </p:sp>
    </p:spTree>
    <p:extLst>
      <p:ext uri="{BB962C8B-B14F-4D97-AF65-F5344CB8AC3E}">
        <p14:creationId xmlns:p14="http://schemas.microsoft.com/office/powerpoint/2010/main" val="2582809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View Template</a:t>
            </a:r>
          </a:p>
        </p:txBody>
      </p:sp>
      <p:pic>
        <p:nvPicPr>
          <p:cNvPr id="7" name="Picture 6" descr="viewtempla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546" y="192132"/>
            <a:ext cx="5094853" cy="6473735"/>
          </a:xfrm>
          <a:prstGeom prst="rect">
            <a:avLst/>
          </a:prstGeom>
        </p:spPr>
      </p:pic>
      <p:sp>
        <p:nvSpPr>
          <p:cNvPr id="6" name="Rounded Rectangle 5">
            <a:extLst>
              <a:ext uri="{FF2B5EF4-FFF2-40B4-BE49-F238E27FC236}">
                <a16:creationId xmlns:a16="http://schemas.microsoft.com/office/drawing/2014/main" id="{F73703C3-9F69-7C0F-CCD1-357F298323ED}"/>
              </a:ext>
            </a:extLst>
          </p:cNvPr>
          <p:cNvSpPr/>
          <p:nvPr/>
        </p:nvSpPr>
        <p:spPr>
          <a:xfrm>
            <a:off x="4725281" y="3699883"/>
            <a:ext cx="5544257" cy="274849"/>
          </a:xfrm>
          <a:prstGeom prst="roundRect">
            <a:avLst/>
          </a:prstGeom>
          <a:solidFill>
            <a:srgbClr val="FF0000">
              <a:alpha val="2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24431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Notations for Documenting Behavior</a:t>
            </a:r>
          </a:p>
        </p:txBody>
      </p:sp>
      <p:sp>
        <p:nvSpPr>
          <p:cNvPr id="3" name="Content Placeholder 2"/>
          <p:cNvSpPr>
            <a:spLocks noGrp="1"/>
          </p:cNvSpPr>
          <p:nvPr>
            <p:ph idx="1"/>
          </p:nvPr>
        </p:nvSpPr>
        <p:spPr/>
        <p:txBody>
          <a:bodyPr>
            <a:normAutofit fontScale="92500" lnSpcReduction="10000"/>
          </a:bodyPr>
          <a:lstStyle/>
          <a:p>
            <a:r>
              <a:rPr lang="en-US" dirty="0"/>
              <a:t>Trace-oriented languages</a:t>
            </a:r>
          </a:p>
          <a:p>
            <a:pPr lvl="1"/>
            <a:r>
              <a:rPr lang="en-US" i="1" dirty="0"/>
              <a:t>Traces</a:t>
            </a:r>
            <a:r>
              <a:rPr lang="en-US" dirty="0"/>
              <a:t> are sequences of activities or interactions that describe the system’s response to a specific stimulus when the system is in a specific state. </a:t>
            </a:r>
          </a:p>
          <a:p>
            <a:pPr lvl="1"/>
            <a:r>
              <a:rPr lang="en-US" dirty="0"/>
              <a:t>A trace describes a particular sequence of activities or interactions between structural elements of the system. </a:t>
            </a:r>
          </a:p>
          <a:p>
            <a:pPr lvl="1"/>
            <a:r>
              <a:rPr lang="en-US" dirty="0"/>
              <a:t>Examples</a:t>
            </a:r>
          </a:p>
          <a:p>
            <a:pPr lvl="2"/>
            <a:r>
              <a:rPr lang="en-US" dirty="0"/>
              <a:t>use cases</a:t>
            </a:r>
          </a:p>
          <a:p>
            <a:pPr lvl="2"/>
            <a:r>
              <a:rPr lang="en-US" dirty="0"/>
              <a:t>sequence diagrams</a:t>
            </a:r>
          </a:p>
          <a:p>
            <a:pPr lvl="2"/>
            <a:r>
              <a:rPr lang="en-US" dirty="0"/>
              <a:t>communication diagrams</a:t>
            </a:r>
          </a:p>
          <a:p>
            <a:pPr lvl="2"/>
            <a:r>
              <a:rPr lang="en-US" dirty="0"/>
              <a:t>activity diagrams</a:t>
            </a:r>
          </a:p>
          <a:p>
            <a:pPr lvl="2"/>
            <a:r>
              <a:rPr lang="en-US" dirty="0"/>
              <a:t>message sequence charts</a:t>
            </a:r>
          </a:p>
          <a:p>
            <a:pPr lvl="2"/>
            <a:r>
              <a:rPr lang="en-US" dirty="0"/>
              <a:t>timing diagrams</a:t>
            </a:r>
          </a:p>
          <a:p>
            <a:pPr lvl="2"/>
            <a:r>
              <a:rPr lang="en-US" dirty="0"/>
              <a:t>Business Process Execution Language</a:t>
            </a:r>
          </a:p>
        </p:txBody>
      </p:sp>
    </p:spTree>
    <p:extLst>
      <p:ext uri="{BB962C8B-B14F-4D97-AF65-F5344CB8AC3E}">
        <p14:creationId xmlns:p14="http://schemas.microsoft.com/office/powerpoint/2010/main" val="32624856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a:t>
            </a:r>
          </a:p>
        </p:txBody>
      </p:sp>
      <p:pic>
        <p:nvPicPr>
          <p:cNvPr id="4" name="Picture 3" descr="UML use case diagra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1556792"/>
            <a:ext cx="7150100" cy="4178300"/>
          </a:xfrm>
          <a:prstGeom prst="rect">
            <a:avLst/>
          </a:prstGeom>
        </p:spPr>
      </p:pic>
      <p:sp>
        <p:nvSpPr>
          <p:cNvPr id="5" name="TextBox 4"/>
          <p:cNvSpPr txBox="1"/>
          <p:nvPr/>
        </p:nvSpPr>
        <p:spPr>
          <a:xfrm>
            <a:off x="1559496" y="6074712"/>
            <a:ext cx="3168352" cy="738664"/>
          </a:xfrm>
          <a:prstGeom prst="rect">
            <a:avLst/>
          </a:prstGeom>
          <a:noFill/>
        </p:spPr>
        <p:txBody>
          <a:bodyPr wrap="square" rtlCol="0">
            <a:spAutoFit/>
          </a:bodyPr>
          <a:lstStyle/>
          <a:p>
            <a:r>
              <a:rPr lang="en-US" sz="1400" dirty="0"/>
              <a:t>From </a:t>
            </a:r>
            <a:r>
              <a:rPr lang="en-US" sz="1400" i="1" dirty="0"/>
              <a:t>Documenting Software Architectures: Views and Beyond</a:t>
            </a:r>
            <a:r>
              <a:rPr lang="en-US" sz="1400" dirty="0"/>
              <a:t>, </a:t>
            </a:r>
            <a:br>
              <a:rPr lang="en-US" sz="1400" dirty="0"/>
            </a:br>
            <a:r>
              <a:rPr lang="en-US" sz="1400" dirty="0"/>
              <a:t>2</a:t>
            </a:r>
            <a:r>
              <a:rPr lang="en-US" sz="1400" baseline="30000" dirty="0"/>
              <a:t>nd</a:t>
            </a:r>
            <a:r>
              <a:rPr lang="en-US" sz="1400" dirty="0"/>
              <a:t> edition, Addison Wesley, 2010</a:t>
            </a:r>
          </a:p>
        </p:txBody>
      </p:sp>
    </p:spTree>
    <p:extLst>
      <p:ext uri="{BB962C8B-B14F-4D97-AF65-F5344CB8AC3E}">
        <p14:creationId xmlns:p14="http://schemas.microsoft.com/office/powerpoint/2010/main" val="407197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F998-813C-4102-A450-0A7650A592F9}"/>
              </a:ext>
            </a:extLst>
          </p:cNvPr>
          <p:cNvSpPr>
            <a:spLocks noGrp="1"/>
          </p:cNvSpPr>
          <p:nvPr>
            <p:ph type="title"/>
          </p:nvPr>
        </p:nvSpPr>
        <p:spPr/>
        <p:txBody>
          <a:bodyPr/>
          <a:lstStyle/>
          <a:p>
            <a:r>
              <a:rPr lang="en-US" dirty="0"/>
              <a:t>Concurrency structure</a:t>
            </a:r>
            <a:br>
              <a:rPr lang="en-US" dirty="0"/>
            </a:br>
            <a:endParaRPr lang="en-US" dirty="0"/>
          </a:p>
        </p:txBody>
      </p:sp>
      <p:pic>
        <p:nvPicPr>
          <p:cNvPr id="6" name="内容占位符 5">
            <a:extLst>
              <a:ext uri="{FF2B5EF4-FFF2-40B4-BE49-F238E27FC236}">
                <a16:creationId xmlns:a16="http://schemas.microsoft.com/office/drawing/2014/main" id="{DDBD451A-BDDA-4DF6-9AAF-89FD3F8008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2049" y="993775"/>
            <a:ext cx="8146335" cy="6114985"/>
          </a:xfrm>
        </p:spPr>
      </p:pic>
      <p:sp>
        <p:nvSpPr>
          <p:cNvPr id="4" name="页脚占位符 3">
            <a:extLst>
              <a:ext uri="{FF2B5EF4-FFF2-40B4-BE49-F238E27FC236}">
                <a16:creationId xmlns:a16="http://schemas.microsoft.com/office/drawing/2014/main" id="{C4473203-5FCF-4CC4-96AB-4123DE637E3F}"/>
              </a:ext>
            </a:extLst>
          </p:cNvPr>
          <p:cNvSpPr>
            <a:spLocks noGrp="1"/>
          </p:cNvSpPr>
          <p:nvPr>
            <p:ph type="ftr" sz="quarter" idx="4294967295"/>
          </p:nvPr>
        </p:nvSpPr>
        <p:spPr>
          <a:xfrm>
            <a:off x="0" y="6356350"/>
            <a:ext cx="63373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Software Architecture</a:t>
            </a:r>
            <a:endParaRPr lang="en-AU" dirty="0"/>
          </a:p>
        </p:txBody>
      </p:sp>
    </p:spTree>
    <p:extLst>
      <p:ext uri="{BB962C8B-B14F-4D97-AF65-F5344CB8AC3E}">
        <p14:creationId xmlns:p14="http://schemas.microsoft.com/office/powerpoint/2010/main" val="28888161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Description</a:t>
            </a:r>
          </a:p>
        </p:txBody>
      </p:sp>
      <p:pic>
        <p:nvPicPr>
          <p:cNvPr id="4" name="Picture 3" descr="use case desc.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620" y="1459093"/>
            <a:ext cx="9144000" cy="4480682"/>
          </a:xfrm>
          <a:prstGeom prst="rect">
            <a:avLst/>
          </a:prstGeom>
        </p:spPr>
      </p:pic>
      <p:sp>
        <p:nvSpPr>
          <p:cNvPr id="5" name="TextBox 4"/>
          <p:cNvSpPr txBox="1"/>
          <p:nvPr/>
        </p:nvSpPr>
        <p:spPr>
          <a:xfrm>
            <a:off x="1559496" y="6074712"/>
            <a:ext cx="3168352" cy="738664"/>
          </a:xfrm>
          <a:prstGeom prst="rect">
            <a:avLst/>
          </a:prstGeom>
          <a:noFill/>
        </p:spPr>
        <p:txBody>
          <a:bodyPr wrap="square" rtlCol="0">
            <a:spAutoFit/>
          </a:bodyPr>
          <a:lstStyle/>
          <a:p>
            <a:r>
              <a:rPr lang="en-US" sz="1400" dirty="0"/>
              <a:t>From </a:t>
            </a:r>
            <a:r>
              <a:rPr lang="en-US" sz="1400" i="1" dirty="0"/>
              <a:t>Documenting Software Architectures: Views and Beyond</a:t>
            </a:r>
            <a:r>
              <a:rPr lang="en-US" sz="1400" dirty="0"/>
              <a:t>, </a:t>
            </a:r>
            <a:br>
              <a:rPr lang="en-US" sz="1400" dirty="0"/>
            </a:br>
            <a:r>
              <a:rPr lang="en-US" sz="1400" dirty="0"/>
              <a:t>2</a:t>
            </a:r>
            <a:r>
              <a:rPr lang="en-US" sz="1400" baseline="30000" dirty="0"/>
              <a:t>nd</a:t>
            </a:r>
            <a:r>
              <a:rPr lang="en-US" sz="1400" dirty="0"/>
              <a:t> edition, Addison Wesley, 2010</a:t>
            </a:r>
          </a:p>
        </p:txBody>
      </p:sp>
    </p:spTree>
    <p:extLst>
      <p:ext uri="{BB962C8B-B14F-4D97-AF65-F5344CB8AC3E}">
        <p14:creationId xmlns:p14="http://schemas.microsoft.com/office/powerpoint/2010/main" val="2013568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Diagram</a:t>
            </a:r>
          </a:p>
        </p:txBody>
      </p:sp>
      <p:pic>
        <p:nvPicPr>
          <p:cNvPr id="4" name="Picture 3" descr="uml seq diagra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701" y="1191667"/>
            <a:ext cx="5941900" cy="5301208"/>
          </a:xfrm>
          <a:prstGeom prst="rect">
            <a:avLst/>
          </a:prstGeom>
        </p:spPr>
      </p:pic>
    </p:spTree>
    <p:extLst>
      <p:ext uri="{BB962C8B-B14F-4D97-AF65-F5344CB8AC3E}">
        <p14:creationId xmlns:p14="http://schemas.microsoft.com/office/powerpoint/2010/main" val="20309644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Diagram</a:t>
            </a:r>
          </a:p>
        </p:txBody>
      </p:sp>
      <p:pic>
        <p:nvPicPr>
          <p:cNvPr id="4" name="Picture 3" descr="uml commun diagra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411" y="1379870"/>
            <a:ext cx="5930826" cy="5064174"/>
          </a:xfrm>
          <a:prstGeom prst="rect">
            <a:avLst/>
          </a:prstGeom>
        </p:spPr>
      </p:pic>
      <p:sp>
        <p:nvSpPr>
          <p:cNvPr id="5" name="TextBox 4"/>
          <p:cNvSpPr txBox="1"/>
          <p:nvPr/>
        </p:nvSpPr>
        <p:spPr>
          <a:xfrm>
            <a:off x="1559496" y="6074712"/>
            <a:ext cx="3168352" cy="738664"/>
          </a:xfrm>
          <a:prstGeom prst="rect">
            <a:avLst/>
          </a:prstGeom>
          <a:noFill/>
        </p:spPr>
        <p:txBody>
          <a:bodyPr wrap="square" rtlCol="0">
            <a:spAutoFit/>
          </a:bodyPr>
          <a:lstStyle/>
          <a:p>
            <a:r>
              <a:rPr lang="en-US" sz="1400" dirty="0"/>
              <a:t>From </a:t>
            </a:r>
            <a:r>
              <a:rPr lang="en-US" sz="1400" i="1" dirty="0"/>
              <a:t>Documenting Software Architectures: Views and Beyond</a:t>
            </a:r>
            <a:r>
              <a:rPr lang="en-US" sz="1400" dirty="0"/>
              <a:t>, </a:t>
            </a:r>
            <a:br>
              <a:rPr lang="en-US" sz="1400" dirty="0"/>
            </a:br>
            <a:r>
              <a:rPr lang="en-US" sz="1400" dirty="0"/>
              <a:t>2</a:t>
            </a:r>
            <a:r>
              <a:rPr lang="en-US" sz="1400" baseline="30000" dirty="0"/>
              <a:t>nd</a:t>
            </a:r>
            <a:r>
              <a:rPr lang="en-US" sz="1400" dirty="0"/>
              <a:t> edition, Addison Wesley, 2010</a:t>
            </a:r>
          </a:p>
        </p:txBody>
      </p:sp>
    </p:spTree>
    <p:extLst>
      <p:ext uri="{BB962C8B-B14F-4D97-AF65-F5344CB8AC3E}">
        <p14:creationId xmlns:p14="http://schemas.microsoft.com/office/powerpoint/2010/main" val="19652853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Diagram</a:t>
            </a:r>
          </a:p>
        </p:txBody>
      </p:sp>
      <p:pic>
        <p:nvPicPr>
          <p:cNvPr id="4" name="Picture 3" descr="activity diagra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855" y="260647"/>
            <a:ext cx="6284911" cy="6504363"/>
          </a:xfrm>
          <a:prstGeom prst="rect">
            <a:avLst/>
          </a:prstGeom>
        </p:spPr>
      </p:pic>
      <p:sp>
        <p:nvSpPr>
          <p:cNvPr id="5" name="TextBox 4"/>
          <p:cNvSpPr txBox="1"/>
          <p:nvPr/>
        </p:nvSpPr>
        <p:spPr>
          <a:xfrm>
            <a:off x="1559496" y="6074712"/>
            <a:ext cx="3168352" cy="738664"/>
          </a:xfrm>
          <a:prstGeom prst="rect">
            <a:avLst/>
          </a:prstGeom>
          <a:noFill/>
        </p:spPr>
        <p:txBody>
          <a:bodyPr wrap="square" rtlCol="0">
            <a:spAutoFit/>
          </a:bodyPr>
          <a:lstStyle/>
          <a:p>
            <a:r>
              <a:rPr lang="en-US" sz="1400" dirty="0"/>
              <a:t>From </a:t>
            </a:r>
            <a:r>
              <a:rPr lang="en-US" sz="1400" i="1" dirty="0"/>
              <a:t>Documenting Software Architectures: Views and Beyond</a:t>
            </a:r>
            <a:r>
              <a:rPr lang="en-US" sz="1400" dirty="0"/>
              <a:t>, </a:t>
            </a:r>
            <a:br>
              <a:rPr lang="en-US" sz="1400" dirty="0"/>
            </a:br>
            <a:r>
              <a:rPr lang="en-US" sz="1400" dirty="0"/>
              <a:t>2</a:t>
            </a:r>
            <a:r>
              <a:rPr lang="en-US" sz="1400" baseline="30000" dirty="0"/>
              <a:t>nd</a:t>
            </a:r>
            <a:r>
              <a:rPr lang="en-US" sz="1400" dirty="0"/>
              <a:t> edition, Addison Wesley, 2010</a:t>
            </a:r>
          </a:p>
        </p:txBody>
      </p:sp>
    </p:spTree>
    <p:extLst>
      <p:ext uri="{BB962C8B-B14F-4D97-AF65-F5344CB8AC3E}">
        <p14:creationId xmlns:p14="http://schemas.microsoft.com/office/powerpoint/2010/main" val="33997318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10000"/>
          </a:bodyPr>
          <a:lstStyle/>
          <a:p>
            <a:r>
              <a:rPr lang="en-US" dirty="0"/>
              <a:t>The software architecture of a system is the set of structures needed to reason about the system, which comprise software elements, relations among them, and properties of both.</a:t>
            </a:r>
          </a:p>
          <a:p>
            <a:r>
              <a:rPr lang="pl-PL" dirty="0"/>
              <a:t>A </a:t>
            </a:r>
            <a:r>
              <a:rPr lang="pl-PL" dirty="0" err="1"/>
              <a:t>structure</a:t>
            </a:r>
            <a:r>
              <a:rPr lang="pl-PL" dirty="0"/>
              <a:t> </a:t>
            </a:r>
            <a:r>
              <a:rPr lang="pl-PL" dirty="0" err="1"/>
              <a:t>is</a:t>
            </a:r>
            <a:r>
              <a:rPr lang="pl-PL" dirty="0"/>
              <a:t> a set of </a:t>
            </a:r>
            <a:r>
              <a:rPr lang="pl-PL" dirty="0" err="1"/>
              <a:t>elements</a:t>
            </a:r>
            <a:r>
              <a:rPr lang="pl-PL" dirty="0"/>
              <a:t> and the relations </a:t>
            </a:r>
            <a:r>
              <a:rPr lang="pl-PL" dirty="0" err="1"/>
              <a:t>among</a:t>
            </a:r>
            <a:r>
              <a:rPr lang="pl-PL" dirty="0"/>
              <a:t> </a:t>
            </a:r>
            <a:r>
              <a:rPr lang="pl-PL" dirty="0" err="1"/>
              <a:t>them</a:t>
            </a:r>
            <a:r>
              <a:rPr lang="pl-PL" dirty="0"/>
              <a:t>.</a:t>
            </a:r>
          </a:p>
          <a:p>
            <a:r>
              <a:rPr lang="pl-PL" dirty="0"/>
              <a:t>A </a:t>
            </a:r>
            <a:r>
              <a:rPr lang="pl-PL" dirty="0" err="1"/>
              <a:t>view</a:t>
            </a:r>
            <a:r>
              <a:rPr lang="pl-PL" dirty="0"/>
              <a:t> </a:t>
            </a:r>
            <a:r>
              <a:rPr lang="pl-PL" dirty="0" err="1"/>
              <a:t>is</a:t>
            </a:r>
            <a:r>
              <a:rPr lang="pl-PL" dirty="0"/>
              <a:t> a </a:t>
            </a:r>
            <a:r>
              <a:rPr lang="pl-PL" dirty="0" err="1"/>
              <a:t>representation</a:t>
            </a:r>
            <a:r>
              <a:rPr lang="pl-PL" dirty="0"/>
              <a:t> of a </a:t>
            </a:r>
            <a:r>
              <a:rPr lang="pl-PL" dirty="0" err="1"/>
              <a:t>coherent</a:t>
            </a:r>
            <a:r>
              <a:rPr lang="pl-PL" dirty="0"/>
              <a:t> set of </a:t>
            </a:r>
            <a:r>
              <a:rPr lang="pl-PL" dirty="0" err="1"/>
              <a:t>architectural</a:t>
            </a:r>
            <a:r>
              <a:rPr lang="pl-PL" dirty="0"/>
              <a:t> </a:t>
            </a:r>
            <a:r>
              <a:rPr lang="pl-PL" dirty="0" err="1"/>
              <a:t>elements</a:t>
            </a:r>
            <a:r>
              <a:rPr lang="pl-PL" dirty="0"/>
              <a:t>. A view is a representation of one or more structures.</a:t>
            </a:r>
            <a:endParaRPr lang="en-US" dirty="0"/>
          </a:p>
          <a:p>
            <a:r>
              <a:rPr lang="en-US" dirty="0"/>
              <a:t>You must choose the views to document, must choose the notation to document these views, and must choose a set of views that is both minimal and adequate.</a:t>
            </a:r>
          </a:p>
          <a:p>
            <a:r>
              <a:rPr lang="en-US" dirty="0"/>
              <a:t>You must document not only the structure of the architecture but also the behavior.</a:t>
            </a:r>
          </a:p>
        </p:txBody>
      </p:sp>
    </p:spTree>
    <p:extLst>
      <p:ext uri="{BB962C8B-B14F-4D97-AF65-F5344CB8AC3E}">
        <p14:creationId xmlns:p14="http://schemas.microsoft.com/office/powerpoint/2010/main" val="29209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Useful Allocation Structures</a:t>
            </a:r>
          </a:p>
        </p:txBody>
      </p:sp>
      <p:sp>
        <p:nvSpPr>
          <p:cNvPr id="4" name="Footer Placeholder 3"/>
          <p:cNvSpPr>
            <a:spLocks noGrp="1"/>
          </p:cNvSpPr>
          <p:nvPr>
            <p:ph type="ftr" sz="quarter" idx="4294967295"/>
          </p:nvPr>
        </p:nvSpPr>
        <p:spPr>
          <a:xfrm>
            <a:off x="0" y="6356350"/>
            <a:ext cx="63373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Software Architecture</a:t>
            </a:r>
            <a:endParaRPr lang="en-AU" dirty="0"/>
          </a:p>
        </p:txBody>
      </p:sp>
    </p:spTree>
    <p:extLst>
      <p:ext uri="{BB962C8B-B14F-4D97-AF65-F5344CB8AC3E}">
        <p14:creationId xmlns:p14="http://schemas.microsoft.com/office/powerpoint/2010/main" val="35439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2F851-14A6-4F86-B183-0F37CAEF8D26}"/>
              </a:ext>
            </a:extLst>
          </p:cNvPr>
          <p:cNvSpPr>
            <a:spLocks noGrp="1"/>
          </p:cNvSpPr>
          <p:nvPr>
            <p:ph type="title"/>
          </p:nvPr>
        </p:nvSpPr>
        <p:spPr/>
        <p:txBody>
          <a:bodyPr/>
          <a:lstStyle/>
          <a:p>
            <a:r>
              <a:rPr lang="en-US" altLang="zh-CN" dirty="0"/>
              <a:t>Implementation structure</a:t>
            </a:r>
            <a:endParaRPr lang="zh-CN" altLang="en-US" dirty="0"/>
          </a:p>
        </p:txBody>
      </p:sp>
      <p:sp>
        <p:nvSpPr>
          <p:cNvPr id="4" name="页脚占位符 3">
            <a:extLst>
              <a:ext uri="{FF2B5EF4-FFF2-40B4-BE49-F238E27FC236}">
                <a16:creationId xmlns:a16="http://schemas.microsoft.com/office/drawing/2014/main" id="{17F349D6-2819-431C-B028-C8650BDDA470}"/>
              </a:ext>
            </a:extLst>
          </p:cNvPr>
          <p:cNvSpPr>
            <a:spLocks noGrp="1"/>
          </p:cNvSpPr>
          <p:nvPr>
            <p:ph type="ftr" sz="quarter" idx="4294967295"/>
          </p:nvPr>
        </p:nvSpPr>
        <p:spPr>
          <a:xfrm>
            <a:off x="0" y="6356350"/>
            <a:ext cx="63373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Software Architecture</a:t>
            </a:r>
            <a:endParaRPr lang="en-AU" dirty="0"/>
          </a:p>
        </p:txBody>
      </p:sp>
      <p:pic>
        <p:nvPicPr>
          <p:cNvPr id="5" name="Picture 3">
            <a:extLst>
              <a:ext uri="{FF2B5EF4-FFF2-40B4-BE49-F238E27FC236}">
                <a16:creationId xmlns:a16="http://schemas.microsoft.com/office/drawing/2014/main" id="{6312DB7C-904C-4C4A-B400-EB3B2655F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376363"/>
            <a:ext cx="81915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662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can be reasoned from structures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05" y="2069288"/>
            <a:ext cx="11968110" cy="438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878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Relating Structures to Each Other</a:t>
            </a:r>
          </a:p>
        </p:txBody>
      </p:sp>
      <p:sp>
        <p:nvSpPr>
          <p:cNvPr id="3" name="Content Placeholder 2"/>
          <p:cNvSpPr>
            <a:spLocks noGrp="1"/>
          </p:cNvSpPr>
          <p:nvPr>
            <p:ph idx="1"/>
          </p:nvPr>
        </p:nvSpPr>
        <p:spPr/>
        <p:txBody>
          <a:bodyPr>
            <a:normAutofit/>
          </a:bodyPr>
          <a:lstStyle/>
          <a:p>
            <a:r>
              <a:rPr lang="en-US" dirty="0"/>
              <a:t>Elements of one structure will be related to elements of other structures, and we need to reason about these relations. </a:t>
            </a:r>
          </a:p>
          <a:p>
            <a:pPr lvl="1"/>
            <a:r>
              <a:rPr lang="en-US" dirty="0"/>
              <a:t>A module in a decomposition structure may be manifested as one, part of one, or several components in one of the component-and-connector structures. </a:t>
            </a:r>
          </a:p>
          <a:p>
            <a:r>
              <a:rPr lang="en-US" dirty="0"/>
              <a:t>In general, mappings between structures are many to many.</a:t>
            </a:r>
          </a:p>
        </p:txBody>
      </p:sp>
    </p:spTree>
    <p:extLst>
      <p:ext uri="{BB962C8B-B14F-4D97-AF65-F5344CB8AC3E}">
        <p14:creationId xmlns:p14="http://schemas.microsoft.com/office/powerpoint/2010/main" val="94986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Modules vs. Components</a:t>
            </a:r>
          </a:p>
        </p:txBody>
      </p:sp>
      <p:pic>
        <p:nvPicPr>
          <p:cNvPr id="5" name="Picture 4" descr="fig 1 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1340768"/>
            <a:ext cx="8343900" cy="4902200"/>
          </a:xfrm>
          <a:prstGeom prst="rect">
            <a:avLst/>
          </a:prstGeom>
        </p:spPr>
      </p:pic>
    </p:spTree>
    <p:extLst>
      <p:ext uri="{BB962C8B-B14F-4D97-AF65-F5344CB8AC3E}">
        <p14:creationId xmlns:p14="http://schemas.microsoft.com/office/powerpoint/2010/main" val="3782276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0810F-763F-4884-B456-7AC719BF7E56}"/>
              </a:ext>
            </a:extLst>
          </p:cNvPr>
          <p:cNvSpPr>
            <a:spLocks noGrp="1"/>
          </p:cNvSpPr>
          <p:nvPr>
            <p:ph type="title"/>
          </p:nvPr>
        </p:nvSpPr>
        <p:spPr/>
        <p:txBody>
          <a:bodyPr/>
          <a:lstStyle/>
          <a:p>
            <a:r>
              <a:rPr lang="en-US" dirty="0"/>
              <a:t>Documenting views</a:t>
            </a:r>
          </a:p>
        </p:txBody>
      </p:sp>
    </p:spTree>
    <p:extLst>
      <p:ext uri="{BB962C8B-B14F-4D97-AF65-F5344CB8AC3E}">
        <p14:creationId xmlns:p14="http://schemas.microsoft.com/office/powerpoint/2010/main" val="3493707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Architecture</a:t>
            </a:r>
          </a:p>
        </p:txBody>
      </p:sp>
      <p:sp>
        <p:nvSpPr>
          <p:cNvPr id="3" name="Subtitle 2"/>
          <p:cNvSpPr>
            <a:spLocks noGrp="1"/>
          </p:cNvSpPr>
          <p:nvPr>
            <p:ph type="subTitle" idx="1"/>
          </p:nvPr>
        </p:nvSpPr>
        <p:spPr>
          <a:xfrm>
            <a:off x="1115008" y="3965932"/>
            <a:ext cx="9961984" cy="1655762"/>
          </a:xfrm>
        </p:spPr>
        <p:txBody>
          <a:bodyPr>
            <a:normAutofit/>
          </a:bodyPr>
          <a:lstStyle/>
          <a:p>
            <a:r>
              <a:rPr lang="en-US" sz="3600" dirty="0"/>
              <a:t>Architecture modelling and representation: Architectural structures and views		</a:t>
            </a:r>
          </a:p>
          <a:p>
            <a:endParaRPr lang="en-US" sz="3600" dirty="0"/>
          </a:p>
        </p:txBody>
      </p:sp>
    </p:spTree>
    <p:extLst>
      <p:ext uri="{BB962C8B-B14F-4D97-AF65-F5344CB8AC3E}">
        <p14:creationId xmlns:p14="http://schemas.microsoft.com/office/powerpoint/2010/main" val="26841448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Three Uses for Architecture Documentation</a:t>
            </a:r>
          </a:p>
        </p:txBody>
      </p:sp>
      <p:sp>
        <p:nvSpPr>
          <p:cNvPr id="3" name="Content Placeholder 2"/>
          <p:cNvSpPr>
            <a:spLocks noGrp="1"/>
          </p:cNvSpPr>
          <p:nvPr>
            <p:ph idx="1"/>
          </p:nvPr>
        </p:nvSpPr>
        <p:spPr/>
        <p:txBody>
          <a:bodyPr>
            <a:normAutofit/>
          </a:bodyPr>
          <a:lstStyle/>
          <a:p>
            <a:pPr marL="0" indent="0">
              <a:buNone/>
            </a:pPr>
            <a:r>
              <a:rPr lang="en-US" sz="3600" dirty="0"/>
              <a:t>1. Education - Introducing people to the system </a:t>
            </a:r>
          </a:p>
          <a:p>
            <a:pPr marL="0" indent="0">
              <a:buNone/>
            </a:pPr>
            <a:r>
              <a:rPr lang="en-US" sz="3600" dirty="0"/>
              <a:t>2. Primary vehicle for communication among stakeholders</a:t>
            </a:r>
          </a:p>
          <a:p>
            <a:pPr marL="0" indent="0">
              <a:buNone/>
            </a:pPr>
            <a:r>
              <a:rPr lang="en-US" sz="3600" dirty="0"/>
              <a:t>3. Basis for system analysis and construction </a:t>
            </a:r>
          </a:p>
        </p:txBody>
      </p:sp>
    </p:spTree>
    <p:extLst>
      <p:ext uri="{BB962C8B-B14F-4D97-AF65-F5344CB8AC3E}">
        <p14:creationId xmlns:p14="http://schemas.microsoft.com/office/powerpoint/2010/main" val="484750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Structures and Views</a:t>
            </a:r>
          </a:p>
        </p:txBody>
      </p:sp>
      <p:sp>
        <p:nvSpPr>
          <p:cNvPr id="3" name="Content Placeholder 2"/>
          <p:cNvSpPr>
            <a:spLocks noGrp="1"/>
          </p:cNvSpPr>
          <p:nvPr>
            <p:ph idx="1"/>
          </p:nvPr>
        </p:nvSpPr>
        <p:spPr/>
        <p:txBody>
          <a:bodyPr>
            <a:normAutofit/>
          </a:bodyPr>
          <a:lstStyle/>
          <a:p>
            <a:r>
              <a:rPr lang="en-US" sz="4000" dirty="0"/>
              <a:t>Architects </a:t>
            </a:r>
          </a:p>
          <a:p>
            <a:pPr lvl="1"/>
            <a:r>
              <a:rPr lang="en-US" sz="3600" dirty="0"/>
              <a:t>design structures</a:t>
            </a:r>
          </a:p>
          <a:p>
            <a:pPr lvl="1"/>
            <a:r>
              <a:rPr lang="en-US" sz="3600" dirty="0"/>
              <a:t>document views of those structures</a:t>
            </a:r>
          </a:p>
        </p:txBody>
      </p:sp>
      <p:sp>
        <p:nvSpPr>
          <p:cNvPr id="4" name="Footer Placeholder 3"/>
          <p:cNvSpPr>
            <a:spLocks noGrp="1"/>
          </p:cNvSpPr>
          <p:nvPr>
            <p:ph type="ftr" sz="quarter" idx="11"/>
          </p:nvPr>
        </p:nvSpPr>
        <p:spPr/>
        <p:txBody>
          <a:bodyPr/>
          <a:lstStyle/>
          <a:p>
            <a:r>
              <a:rPr lang="en-AU" dirty="0"/>
              <a:t>Software Architecture</a:t>
            </a:r>
          </a:p>
        </p:txBody>
      </p:sp>
    </p:spTree>
    <p:extLst>
      <p:ext uri="{BB962C8B-B14F-4D97-AF65-F5344CB8AC3E}">
        <p14:creationId xmlns:p14="http://schemas.microsoft.com/office/powerpoint/2010/main" val="691250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Structures and Views</a:t>
            </a:r>
          </a:p>
        </p:txBody>
      </p:sp>
      <p:sp>
        <p:nvSpPr>
          <p:cNvPr id="3" name="Content Placeholder 2"/>
          <p:cNvSpPr>
            <a:spLocks noGrp="1"/>
          </p:cNvSpPr>
          <p:nvPr>
            <p:ph idx="1"/>
          </p:nvPr>
        </p:nvSpPr>
        <p:spPr/>
        <p:txBody>
          <a:bodyPr>
            <a:normAutofit/>
          </a:bodyPr>
          <a:lstStyle/>
          <a:p>
            <a:r>
              <a:rPr lang="en-US" sz="4000" dirty="0"/>
              <a:t>In short, a view is a representation of a structure. </a:t>
            </a:r>
          </a:p>
          <a:p>
            <a:pPr lvl="1"/>
            <a:r>
              <a:rPr lang="en-US" sz="3600" dirty="0"/>
              <a:t>For example, a module </a:t>
            </a:r>
            <a:r>
              <a:rPr lang="en-US" sz="3600" i="1" dirty="0"/>
              <a:t>structure</a:t>
            </a:r>
            <a:r>
              <a:rPr lang="en-US" sz="3600" dirty="0"/>
              <a:t> is the set of the system’s modules and their organization. </a:t>
            </a:r>
          </a:p>
          <a:p>
            <a:pPr lvl="1"/>
            <a:r>
              <a:rPr lang="en-US" sz="3600" dirty="0"/>
              <a:t>A module </a:t>
            </a:r>
            <a:r>
              <a:rPr lang="en-US" sz="3600" i="1" dirty="0"/>
              <a:t>view</a:t>
            </a:r>
            <a:r>
              <a:rPr lang="en-US" sz="3600" dirty="0"/>
              <a:t> is the representation of that structure, documented according to a template in a </a:t>
            </a:r>
            <a:r>
              <a:rPr lang="en-US" sz="3600" dirty="0">
                <a:solidFill>
                  <a:srgbClr val="FF0000"/>
                </a:solidFill>
              </a:rPr>
              <a:t>chosen notation</a:t>
            </a:r>
            <a:r>
              <a:rPr lang="en-US" sz="3600" dirty="0"/>
              <a:t>, and used by some system stakeholders.</a:t>
            </a:r>
          </a:p>
        </p:txBody>
      </p:sp>
      <p:sp>
        <p:nvSpPr>
          <p:cNvPr id="4" name="Footer Placeholder 3"/>
          <p:cNvSpPr>
            <a:spLocks noGrp="1"/>
          </p:cNvSpPr>
          <p:nvPr>
            <p:ph type="ftr" sz="quarter" idx="11"/>
          </p:nvPr>
        </p:nvSpPr>
        <p:spPr/>
        <p:txBody>
          <a:bodyPr/>
          <a:lstStyle/>
          <a:p>
            <a:r>
              <a:rPr lang="en-AU" dirty="0"/>
              <a:t>Software Architecture</a:t>
            </a:r>
          </a:p>
        </p:txBody>
      </p:sp>
    </p:spTree>
    <p:extLst>
      <p:ext uri="{BB962C8B-B14F-4D97-AF65-F5344CB8AC3E}">
        <p14:creationId xmlns:p14="http://schemas.microsoft.com/office/powerpoint/2010/main" val="691250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Notations</a:t>
            </a:r>
          </a:p>
        </p:txBody>
      </p:sp>
      <p:sp>
        <p:nvSpPr>
          <p:cNvPr id="3" name="Content Placeholder 2"/>
          <p:cNvSpPr>
            <a:spLocks noGrp="1"/>
          </p:cNvSpPr>
          <p:nvPr>
            <p:ph idx="1"/>
          </p:nvPr>
        </p:nvSpPr>
        <p:spPr/>
        <p:txBody>
          <a:bodyPr>
            <a:normAutofit/>
          </a:bodyPr>
          <a:lstStyle/>
          <a:p>
            <a:r>
              <a:rPr lang="en-GB" sz="4000" dirty="0"/>
              <a:t>What forms of expressions do we use in architecture descriptions?</a:t>
            </a:r>
          </a:p>
          <a:p>
            <a:pPr lvl="1"/>
            <a:r>
              <a:rPr lang="en-GB" sz="3600" dirty="0"/>
              <a:t>Informal notations</a:t>
            </a:r>
          </a:p>
          <a:p>
            <a:pPr lvl="1"/>
            <a:r>
              <a:rPr lang="en-GB" sz="3600" dirty="0"/>
              <a:t>Formal notations</a:t>
            </a:r>
          </a:p>
          <a:p>
            <a:pPr lvl="1"/>
            <a:r>
              <a:rPr lang="en-GB" sz="3600" dirty="0"/>
              <a:t>Semiformal notations - UML</a:t>
            </a:r>
          </a:p>
          <a:p>
            <a:endParaRPr lang="en-GB" sz="4000" dirty="0"/>
          </a:p>
        </p:txBody>
      </p:sp>
    </p:spTree>
    <p:extLst>
      <p:ext uri="{BB962C8B-B14F-4D97-AF65-F5344CB8AC3E}">
        <p14:creationId xmlns:p14="http://schemas.microsoft.com/office/powerpoint/2010/main" val="217241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Notation</a:t>
            </a:r>
          </a:p>
        </p:txBody>
      </p:sp>
      <p:sp>
        <p:nvSpPr>
          <p:cNvPr id="3" name="Content Placeholder 2"/>
          <p:cNvSpPr>
            <a:spLocks noGrp="1"/>
          </p:cNvSpPr>
          <p:nvPr>
            <p:ph idx="1"/>
          </p:nvPr>
        </p:nvSpPr>
        <p:spPr/>
        <p:txBody>
          <a:bodyPr>
            <a:normAutofit lnSpcReduction="10000"/>
          </a:bodyPr>
          <a:lstStyle/>
          <a:p>
            <a:r>
              <a:rPr lang="en-US" dirty="0"/>
              <a:t>Tradeoffs</a:t>
            </a:r>
          </a:p>
          <a:p>
            <a:pPr lvl="1"/>
            <a:r>
              <a:rPr lang="en-US" dirty="0"/>
              <a:t>Typically, more formal notations take more time and effort to create and understand, but offer reduced ambiguity and more opportunities for analysis. </a:t>
            </a:r>
          </a:p>
          <a:p>
            <a:pPr lvl="1"/>
            <a:r>
              <a:rPr lang="en-US" dirty="0"/>
              <a:t>Conversely, more informal notations are easier to create, but they provide fewer guarantees. </a:t>
            </a:r>
          </a:p>
          <a:p>
            <a:r>
              <a:rPr lang="en-US" dirty="0"/>
              <a:t>Different notations are better (or worse) for expressing different kinds of information. </a:t>
            </a:r>
          </a:p>
          <a:p>
            <a:pPr lvl="1"/>
            <a:r>
              <a:rPr lang="en-US" dirty="0"/>
              <a:t>UML class diagram will not help you reason about </a:t>
            </a:r>
            <a:r>
              <a:rPr lang="en-US" dirty="0" err="1"/>
              <a:t>schedulability</a:t>
            </a:r>
            <a:r>
              <a:rPr lang="en-US" dirty="0"/>
              <a:t>, nor will a sequence chart tell you very much about the system’s likelihood of being delivered on time.</a:t>
            </a:r>
          </a:p>
          <a:p>
            <a:pPr lvl="1"/>
            <a:r>
              <a:rPr lang="en-US" dirty="0">
                <a:highlight>
                  <a:srgbClr val="FFFF00"/>
                </a:highlight>
              </a:rPr>
              <a:t>Choose your notations and representation languages knowing the important issues you need to capture and reason about.</a:t>
            </a:r>
          </a:p>
          <a:p>
            <a:endParaRPr lang="en-US" dirty="0">
              <a:highlight>
                <a:srgbClr val="FFFF00"/>
              </a:highlight>
            </a:endParaRPr>
          </a:p>
          <a:p>
            <a:endParaRPr lang="en-US" dirty="0"/>
          </a:p>
        </p:txBody>
      </p:sp>
    </p:spTree>
    <p:extLst>
      <p:ext uri="{BB962C8B-B14F-4D97-AF65-F5344CB8AC3E}">
        <p14:creationId xmlns:p14="http://schemas.microsoft.com/office/powerpoint/2010/main" val="1922489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a:t>
            </a:r>
          </a:p>
        </p:txBody>
      </p:sp>
      <p:sp>
        <p:nvSpPr>
          <p:cNvPr id="3" name="Content Placeholder 2"/>
          <p:cNvSpPr>
            <a:spLocks noGrp="1"/>
          </p:cNvSpPr>
          <p:nvPr>
            <p:ph idx="1"/>
          </p:nvPr>
        </p:nvSpPr>
        <p:spPr/>
        <p:txBody>
          <a:bodyPr>
            <a:normAutofit/>
          </a:bodyPr>
          <a:lstStyle/>
          <a:p>
            <a:r>
              <a:rPr lang="en-US" sz="3200" dirty="0"/>
              <a:t>Principle of architecture documentation:</a:t>
            </a:r>
          </a:p>
          <a:p>
            <a:pPr lvl="1"/>
            <a:r>
              <a:rPr lang="en-US" sz="2800" i="1" dirty="0"/>
              <a:t>Documenting an architecture is a matter of documenting the relevant views and then adding documentation that applies to more than one view.</a:t>
            </a:r>
          </a:p>
          <a:p>
            <a:endParaRPr lang="en-US" sz="3200" dirty="0"/>
          </a:p>
        </p:txBody>
      </p:sp>
    </p:spTree>
    <p:extLst>
      <p:ext uri="{BB962C8B-B14F-4D97-AF65-F5344CB8AC3E}">
        <p14:creationId xmlns:p14="http://schemas.microsoft.com/office/powerpoint/2010/main" val="1932148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Structures and Views</a:t>
            </a:r>
          </a:p>
        </p:txBody>
      </p:sp>
      <p:sp>
        <p:nvSpPr>
          <p:cNvPr id="3" name="Content Placeholder 2"/>
          <p:cNvSpPr>
            <a:spLocks noGrp="1"/>
          </p:cNvSpPr>
          <p:nvPr>
            <p:ph idx="1"/>
          </p:nvPr>
        </p:nvSpPr>
        <p:spPr/>
        <p:txBody>
          <a:bodyPr>
            <a:normAutofit/>
          </a:bodyPr>
          <a:lstStyle/>
          <a:p>
            <a:r>
              <a:rPr lang="en-US" sz="4000" dirty="0"/>
              <a:t>In short, a view is a representation of a structure. </a:t>
            </a:r>
          </a:p>
          <a:p>
            <a:pPr lvl="1"/>
            <a:r>
              <a:rPr lang="en-US" sz="3600" dirty="0"/>
              <a:t>For example, </a:t>
            </a:r>
            <a:r>
              <a:rPr lang="en-US" sz="3600" dirty="0">
                <a:solidFill>
                  <a:srgbClr val="FF0000"/>
                </a:solidFill>
              </a:rPr>
              <a:t>a module </a:t>
            </a:r>
            <a:r>
              <a:rPr lang="en-US" sz="3600" i="1" dirty="0">
                <a:solidFill>
                  <a:srgbClr val="FF0000"/>
                </a:solidFill>
              </a:rPr>
              <a:t>structure</a:t>
            </a:r>
            <a:r>
              <a:rPr lang="en-US" sz="3600" dirty="0">
                <a:solidFill>
                  <a:srgbClr val="FF0000"/>
                </a:solidFill>
              </a:rPr>
              <a:t> </a:t>
            </a:r>
            <a:r>
              <a:rPr lang="en-US" sz="3600" dirty="0"/>
              <a:t>is the set of the system’s modules and their organization. </a:t>
            </a:r>
          </a:p>
          <a:p>
            <a:pPr lvl="1"/>
            <a:r>
              <a:rPr lang="en-US" sz="3600" dirty="0">
                <a:solidFill>
                  <a:srgbClr val="FF0000"/>
                </a:solidFill>
              </a:rPr>
              <a:t>A module view</a:t>
            </a:r>
            <a:r>
              <a:rPr lang="en-US" sz="3600" dirty="0"/>
              <a:t> is the representation of that structure, documented according to a template in a chosen notation, and used by some system stakeholders.</a:t>
            </a:r>
          </a:p>
        </p:txBody>
      </p:sp>
      <p:sp>
        <p:nvSpPr>
          <p:cNvPr id="4" name="Footer Placeholder 3"/>
          <p:cNvSpPr>
            <a:spLocks noGrp="1"/>
          </p:cNvSpPr>
          <p:nvPr>
            <p:ph type="ftr" sz="quarter" idx="11"/>
          </p:nvPr>
        </p:nvSpPr>
        <p:spPr/>
        <p:txBody>
          <a:bodyPr/>
          <a:lstStyle/>
          <a:p>
            <a:r>
              <a:rPr lang="en-AU" dirty="0"/>
              <a:t>Software Architecture</a:t>
            </a:r>
          </a:p>
        </p:txBody>
      </p:sp>
    </p:spTree>
    <p:extLst>
      <p:ext uri="{BB962C8B-B14F-4D97-AF65-F5344CB8AC3E}">
        <p14:creationId xmlns:p14="http://schemas.microsoft.com/office/powerpoint/2010/main" val="2425836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Module Views</a:t>
            </a:r>
          </a:p>
        </p:txBody>
      </p:sp>
      <p:sp>
        <p:nvSpPr>
          <p:cNvPr id="11" name="Content Placeholder 10"/>
          <p:cNvSpPr>
            <a:spLocks noGrp="1"/>
          </p:cNvSpPr>
          <p:nvPr>
            <p:ph idx="1"/>
          </p:nvPr>
        </p:nvSpPr>
        <p:spPr/>
        <p:txBody>
          <a:bodyPr>
            <a:normAutofit/>
          </a:bodyPr>
          <a:lstStyle/>
          <a:p>
            <a:r>
              <a:rPr lang="en-US" dirty="0">
                <a:highlight>
                  <a:srgbClr val="FFFF00"/>
                </a:highlight>
              </a:rPr>
              <a:t>Elements</a:t>
            </a:r>
            <a:r>
              <a:rPr lang="en-US" dirty="0"/>
              <a:t> </a:t>
            </a:r>
          </a:p>
          <a:p>
            <a:pPr lvl="1"/>
            <a:r>
              <a:rPr lang="en-US" dirty="0">
                <a:solidFill>
                  <a:srgbClr val="FF0000"/>
                </a:solidFill>
              </a:rPr>
              <a:t>Modules,</a:t>
            </a:r>
            <a:r>
              <a:rPr lang="en-US" dirty="0"/>
              <a:t> which are implementation units of software that provide a coherent set of responsibilities. </a:t>
            </a:r>
          </a:p>
          <a:p>
            <a:r>
              <a:rPr lang="en-US" dirty="0">
                <a:highlight>
                  <a:srgbClr val="FFFF00"/>
                </a:highlight>
              </a:rPr>
              <a:t>Relations</a:t>
            </a:r>
          </a:p>
          <a:p>
            <a:pPr lvl="1"/>
            <a:r>
              <a:rPr lang="en-US" i="1" dirty="0">
                <a:solidFill>
                  <a:srgbClr val="FF0000"/>
                </a:solidFill>
              </a:rPr>
              <a:t>Is part of</a:t>
            </a:r>
            <a:r>
              <a:rPr lang="en-US" dirty="0"/>
              <a:t>, which defines a part/whole relationship between the submodule—the part—and the aggregate module—the whole.</a:t>
            </a:r>
          </a:p>
          <a:p>
            <a:pPr lvl="1"/>
            <a:r>
              <a:rPr lang="en-US" i="1" dirty="0">
                <a:solidFill>
                  <a:srgbClr val="FF0000"/>
                </a:solidFill>
              </a:rPr>
              <a:t>Depends on</a:t>
            </a:r>
            <a:r>
              <a:rPr lang="en-US" dirty="0">
                <a:solidFill>
                  <a:srgbClr val="FF0000"/>
                </a:solidFill>
              </a:rPr>
              <a:t>, </a:t>
            </a:r>
            <a:r>
              <a:rPr lang="en-US" dirty="0"/>
              <a:t>which defines a dependency relationship between two modules. Specific module views elaborate what dependency is meant.</a:t>
            </a:r>
          </a:p>
          <a:p>
            <a:pPr lvl="1"/>
            <a:r>
              <a:rPr lang="en-US" i="1" dirty="0">
                <a:solidFill>
                  <a:srgbClr val="FF0000"/>
                </a:solidFill>
              </a:rPr>
              <a:t>Is a</a:t>
            </a:r>
            <a:r>
              <a:rPr lang="en-US" dirty="0"/>
              <a:t>, which defines a generalization/specialization relationship between a more specific module—the child—and a more general module—the parent. </a:t>
            </a:r>
          </a:p>
        </p:txBody>
      </p:sp>
    </p:spTree>
    <p:extLst>
      <p:ext uri="{BB962C8B-B14F-4D97-AF65-F5344CB8AC3E}">
        <p14:creationId xmlns:p14="http://schemas.microsoft.com/office/powerpoint/2010/main" val="3499466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Module Views</a:t>
            </a:r>
          </a:p>
        </p:txBody>
      </p:sp>
      <p:sp>
        <p:nvSpPr>
          <p:cNvPr id="11" name="Content Placeholder 10"/>
          <p:cNvSpPr>
            <a:spLocks noGrp="1"/>
          </p:cNvSpPr>
          <p:nvPr>
            <p:ph idx="1"/>
          </p:nvPr>
        </p:nvSpPr>
        <p:spPr/>
        <p:txBody>
          <a:bodyPr>
            <a:normAutofit fontScale="92500" lnSpcReduction="10000"/>
          </a:bodyPr>
          <a:lstStyle/>
          <a:p>
            <a:r>
              <a:rPr lang="en-US" dirty="0">
                <a:highlight>
                  <a:srgbClr val="FFFF00"/>
                </a:highlight>
              </a:rPr>
              <a:t>Constraints </a:t>
            </a:r>
          </a:p>
          <a:p>
            <a:pPr lvl="1"/>
            <a:r>
              <a:rPr lang="en-US" dirty="0"/>
              <a:t>Different module views may impose specific topological constraints, such as limitations on the visibility between modules.</a:t>
            </a:r>
          </a:p>
          <a:p>
            <a:r>
              <a:rPr lang="en-US" dirty="0">
                <a:highlight>
                  <a:srgbClr val="FFFF00"/>
                </a:highlight>
              </a:rPr>
              <a:t>Usage</a:t>
            </a:r>
          </a:p>
          <a:p>
            <a:pPr lvl="1"/>
            <a:r>
              <a:rPr lang="en-US" dirty="0"/>
              <a:t>Blueprint for construction of the code</a:t>
            </a:r>
          </a:p>
          <a:p>
            <a:pPr lvl="1"/>
            <a:r>
              <a:rPr lang="en-US" dirty="0"/>
              <a:t>Change-impact analysis</a:t>
            </a:r>
          </a:p>
          <a:p>
            <a:pPr lvl="1"/>
            <a:r>
              <a:rPr lang="en-US" dirty="0"/>
              <a:t>Planning incremental development</a:t>
            </a:r>
          </a:p>
          <a:p>
            <a:pPr lvl="1"/>
            <a:r>
              <a:rPr lang="en-US" dirty="0"/>
              <a:t>Requirements traceability analysis</a:t>
            </a:r>
          </a:p>
          <a:p>
            <a:pPr lvl="1"/>
            <a:r>
              <a:rPr lang="en-US" dirty="0"/>
              <a:t>Communicating the functionality of a system and the structure of its code base</a:t>
            </a:r>
          </a:p>
          <a:p>
            <a:pPr lvl="1"/>
            <a:r>
              <a:rPr lang="en-US" dirty="0"/>
              <a:t>Supporting the definition of work assignments, implementation schedules, and budget information</a:t>
            </a:r>
          </a:p>
          <a:p>
            <a:pPr lvl="1"/>
            <a:r>
              <a:rPr lang="en-US" dirty="0"/>
              <a:t>Showing the structure of information that the system needs to manage </a:t>
            </a:r>
          </a:p>
          <a:p>
            <a:endParaRPr lang="en-US" dirty="0"/>
          </a:p>
        </p:txBody>
      </p:sp>
    </p:spTree>
    <p:extLst>
      <p:ext uri="{BB962C8B-B14F-4D97-AF65-F5344CB8AC3E}">
        <p14:creationId xmlns:p14="http://schemas.microsoft.com/office/powerpoint/2010/main" val="171128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views notations</a:t>
            </a:r>
          </a:p>
        </p:txBody>
      </p:sp>
      <p:sp>
        <p:nvSpPr>
          <p:cNvPr id="3" name="Content Placeholder 2"/>
          <p:cNvSpPr>
            <a:spLocks noGrp="1"/>
          </p:cNvSpPr>
          <p:nvPr>
            <p:ph idx="1"/>
          </p:nvPr>
        </p:nvSpPr>
        <p:spPr/>
        <p:txBody>
          <a:bodyPr>
            <a:normAutofit/>
          </a:bodyPr>
          <a:lstStyle/>
          <a:p>
            <a:r>
              <a:rPr lang="en-GB" sz="3600" dirty="0"/>
              <a:t>Informal:</a:t>
            </a:r>
          </a:p>
          <a:p>
            <a:pPr lvl="1"/>
            <a:r>
              <a:rPr lang="en-GB" sz="3200" dirty="0"/>
              <a:t>box-and-line drawings (Nesting can represent “is part of” relations)</a:t>
            </a:r>
          </a:p>
          <a:p>
            <a:pPr lvl="1"/>
            <a:r>
              <a:rPr lang="en-GB" sz="3200" dirty="0"/>
              <a:t>tables or lists (indenting can represent “is part of”)</a:t>
            </a:r>
          </a:p>
          <a:p>
            <a:r>
              <a:rPr lang="en-GB" sz="3600" dirty="0"/>
              <a:t>Semi-formal:</a:t>
            </a:r>
          </a:p>
          <a:p>
            <a:pPr lvl="1"/>
            <a:r>
              <a:rPr lang="en-GB" sz="3200" dirty="0"/>
              <a:t>UML class diagrams and package diagrams</a:t>
            </a:r>
          </a:p>
          <a:p>
            <a:endParaRPr lang="en-GB" sz="3600" dirty="0"/>
          </a:p>
        </p:txBody>
      </p:sp>
    </p:spTree>
    <p:extLst>
      <p:ext uri="{BB962C8B-B14F-4D97-AF65-F5344CB8AC3E}">
        <p14:creationId xmlns:p14="http://schemas.microsoft.com/office/powerpoint/2010/main" val="65620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Intended Learning Outcomes</a:t>
            </a:r>
          </a:p>
        </p:txBody>
      </p:sp>
      <p:sp>
        <p:nvSpPr>
          <p:cNvPr id="3" name="内容占位符 2"/>
          <p:cNvSpPr>
            <a:spLocks noGrp="1"/>
          </p:cNvSpPr>
          <p:nvPr>
            <p:ph idx="1"/>
          </p:nvPr>
        </p:nvSpPr>
        <p:spPr/>
        <p:txBody>
          <a:bodyPr>
            <a:normAutofit/>
          </a:bodyPr>
          <a:lstStyle/>
          <a:p>
            <a:r>
              <a:rPr lang="en-GB" sz="4000" dirty="0"/>
              <a:t>By the end of this lesson you will be able to:</a:t>
            </a:r>
          </a:p>
          <a:p>
            <a:pPr lvl="1"/>
            <a:r>
              <a:rPr lang="en-GB" sz="3600" dirty="0"/>
              <a:t>differentiate between structures and views 	</a:t>
            </a:r>
          </a:p>
          <a:p>
            <a:pPr lvl="1"/>
            <a:r>
              <a:rPr lang="en-GB" sz="3600" dirty="0"/>
              <a:t>list useful structures and views and understand how they relate to each other 	</a:t>
            </a:r>
          </a:p>
          <a:p>
            <a:pPr lvl="1"/>
            <a:r>
              <a:rPr lang="en-GB" sz="3600" dirty="0"/>
              <a:t>choose the relevant structure and views 	</a:t>
            </a:r>
          </a:p>
          <a:p>
            <a:pPr lvl="1"/>
            <a:r>
              <a:rPr lang="en-US" sz="3600" dirty="0"/>
              <a:t>combine views 	</a:t>
            </a:r>
          </a:p>
          <a:p>
            <a:pPr lvl="1"/>
            <a:r>
              <a:rPr lang="en-GB" sz="3600" dirty="0"/>
              <a:t>use different notations to express the views	</a:t>
            </a:r>
          </a:p>
          <a:p>
            <a:endParaRPr lang="en-GB" dirty="0"/>
          </a:p>
        </p:txBody>
      </p:sp>
    </p:spTree>
    <p:extLst>
      <p:ext uri="{BB962C8B-B14F-4D97-AF65-F5344CB8AC3E}">
        <p14:creationId xmlns:p14="http://schemas.microsoft.com/office/powerpoint/2010/main" val="787131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C&amp;C Views</a:t>
            </a:r>
          </a:p>
        </p:txBody>
      </p:sp>
      <p:sp>
        <p:nvSpPr>
          <p:cNvPr id="3" name="Content Placeholder 2"/>
          <p:cNvSpPr>
            <a:spLocks noGrp="1"/>
          </p:cNvSpPr>
          <p:nvPr>
            <p:ph idx="1"/>
          </p:nvPr>
        </p:nvSpPr>
        <p:spPr/>
        <p:txBody>
          <a:bodyPr>
            <a:normAutofit fontScale="92500"/>
          </a:bodyPr>
          <a:lstStyle/>
          <a:p>
            <a:r>
              <a:rPr lang="en-US" dirty="0">
                <a:highlight>
                  <a:srgbClr val="FFFF00"/>
                </a:highlight>
              </a:rPr>
              <a:t>Elements</a:t>
            </a:r>
          </a:p>
          <a:p>
            <a:pPr lvl="1"/>
            <a:r>
              <a:rPr lang="en-US" i="1" dirty="0">
                <a:solidFill>
                  <a:srgbClr val="FF0000"/>
                </a:solidFill>
              </a:rPr>
              <a:t>Components</a:t>
            </a:r>
            <a:r>
              <a:rPr lang="en-US" i="1" dirty="0"/>
              <a:t>.</a:t>
            </a:r>
            <a:r>
              <a:rPr lang="en-US" dirty="0"/>
              <a:t> Principal processing units and data stores. A component has a set of </a:t>
            </a:r>
            <a:r>
              <a:rPr lang="en-US" i="1" dirty="0"/>
              <a:t>ports</a:t>
            </a:r>
            <a:r>
              <a:rPr lang="en-US" dirty="0"/>
              <a:t> through which it interacts with other components (via connectors).</a:t>
            </a:r>
          </a:p>
          <a:p>
            <a:pPr lvl="1"/>
            <a:r>
              <a:rPr lang="en-US" i="1" dirty="0">
                <a:solidFill>
                  <a:srgbClr val="FF0000"/>
                </a:solidFill>
              </a:rPr>
              <a:t>Connectors</a:t>
            </a:r>
            <a:r>
              <a:rPr lang="en-US" dirty="0"/>
              <a:t>. Pathways of interaction between components. Connectors have a set of roles (interfaces) that indicate how components may use a connector </a:t>
            </a:r>
            <a:r>
              <a:rPr lang="en-US" dirty="0">
                <a:solidFill>
                  <a:srgbClr val="FF0000"/>
                </a:solidFill>
              </a:rPr>
              <a:t>in interactions</a:t>
            </a:r>
            <a:r>
              <a:rPr lang="en-US" dirty="0"/>
              <a:t>. </a:t>
            </a:r>
          </a:p>
          <a:p>
            <a:r>
              <a:rPr lang="en-US" dirty="0">
                <a:highlight>
                  <a:srgbClr val="FFFF00"/>
                </a:highlight>
              </a:rPr>
              <a:t>Relations</a:t>
            </a:r>
          </a:p>
          <a:p>
            <a:pPr lvl="1"/>
            <a:r>
              <a:rPr lang="en-US" i="1" dirty="0">
                <a:solidFill>
                  <a:srgbClr val="FF0000"/>
                </a:solidFill>
              </a:rPr>
              <a:t>Attachments</a:t>
            </a:r>
            <a:r>
              <a:rPr lang="en-US" dirty="0"/>
              <a:t>. Component ports are associated with connector roles to yield a graph of components and connectors</a:t>
            </a:r>
            <a:r>
              <a:rPr lang="en-US" i="1" dirty="0"/>
              <a:t>.</a:t>
            </a:r>
            <a:endParaRPr lang="en-US" dirty="0"/>
          </a:p>
          <a:p>
            <a:pPr lvl="1"/>
            <a:r>
              <a:rPr lang="en-US" i="1" dirty="0">
                <a:solidFill>
                  <a:srgbClr val="FF0000"/>
                </a:solidFill>
              </a:rPr>
              <a:t>Interface delegation</a:t>
            </a:r>
            <a:r>
              <a:rPr lang="en-US" i="1" dirty="0"/>
              <a:t>.</a:t>
            </a:r>
            <a:r>
              <a:rPr lang="en-US" dirty="0"/>
              <a:t> In some situations component ports are associated with one or more ports in an “internal” </a:t>
            </a:r>
            <a:r>
              <a:rPr lang="en-US" dirty="0" err="1"/>
              <a:t>subarchitecture</a:t>
            </a:r>
            <a:r>
              <a:rPr lang="en-US" dirty="0"/>
              <a:t>. The case is similar for the roles of a connector </a:t>
            </a:r>
          </a:p>
        </p:txBody>
      </p:sp>
    </p:spTree>
    <p:extLst>
      <p:ext uri="{BB962C8B-B14F-4D97-AF65-F5344CB8AC3E}">
        <p14:creationId xmlns:p14="http://schemas.microsoft.com/office/powerpoint/2010/main" val="1272868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C&amp;C Views</a:t>
            </a:r>
          </a:p>
        </p:txBody>
      </p:sp>
      <p:sp>
        <p:nvSpPr>
          <p:cNvPr id="3" name="Content Placeholder 2"/>
          <p:cNvSpPr>
            <a:spLocks noGrp="1"/>
          </p:cNvSpPr>
          <p:nvPr>
            <p:ph idx="1"/>
          </p:nvPr>
        </p:nvSpPr>
        <p:spPr/>
        <p:txBody>
          <a:bodyPr>
            <a:normAutofit fontScale="92500" lnSpcReduction="10000"/>
          </a:bodyPr>
          <a:lstStyle/>
          <a:p>
            <a:r>
              <a:rPr lang="en-US" dirty="0">
                <a:highlight>
                  <a:srgbClr val="FFFF00"/>
                </a:highlight>
              </a:rPr>
              <a:t>Constraints</a:t>
            </a:r>
          </a:p>
          <a:p>
            <a:pPr lvl="1"/>
            <a:r>
              <a:rPr lang="en-US" dirty="0"/>
              <a:t>Components can only be attached to connectors, not directly to other components.</a:t>
            </a:r>
          </a:p>
          <a:p>
            <a:pPr lvl="1"/>
            <a:r>
              <a:rPr lang="en-US" dirty="0"/>
              <a:t>Connectors can only be attached to components, not directly to other connectors.</a:t>
            </a:r>
          </a:p>
          <a:p>
            <a:pPr lvl="1"/>
            <a:r>
              <a:rPr lang="en-US" dirty="0"/>
              <a:t>Attachments can only be made between compatible ports and roles.</a:t>
            </a:r>
          </a:p>
          <a:p>
            <a:pPr lvl="1"/>
            <a:r>
              <a:rPr lang="en-US" dirty="0"/>
              <a:t>Interface delegation can only be defined between two compatible ports (or two compatible roles).</a:t>
            </a:r>
          </a:p>
          <a:p>
            <a:pPr lvl="1"/>
            <a:r>
              <a:rPr lang="en-US" dirty="0"/>
              <a:t>Connectors cannot appear in isolation; a connector must be attached to a component.</a:t>
            </a:r>
          </a:p>
          <a:p>
            <a:r>
              <a:rPr lang="en-US" dirty="0">
                <a:highlight>
                  <a:srgbClr val="FFFF00"/>
                </a:highlight>
              </a:rPr>
              <a:t>Usage</a:t>
            </a:r>
          </a:p>
          <a:p>
            <a:pPr lvl="1"/>
            <a:r>
              <a:rPr lang="en-US" dirty="0"/>
              <a:t>Show how the system works.</a:t>
            </a:r>
          </a:p>
          <a:p>
            <a:pPr lvl="1"/>
            <a:r>
              <a:rPr lang="en-US" dirty="0"/>
              <a:t>Guide development by specifying structure and behavior of runtime elements.</a:t>
            </a:r>
          </a:p>
          <a:p>
            <a:pPr lvl="1"/>
            <a:r>
              <a:rPr lang="en-US" dirty="0"/>
              <a:t>Help reason about runtime system quality attributes, such as performance and availability. </a:t>
            </a:r>
          </a:p>
          <a:p>
            <a:endParaRPr lang="en-US" dirty="0"/>
          </a:p>
        </p:txBody>
      </p:sp>
    </p:spTree>
    <p:extLst>
      <p:ext uri="{BB962C8B-B14F-4D97-AF65-F5344CB8AC3E}">
        <p14:creationId xmlns:p14="http://schemas.microsoft.com/office/powerpoint/2010/main" val="579736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Notations for C&amp;C Views</a:t>
            </a:r>
          </a:p>
        </p:txBody>
      </p:sp>
      <p:sp>
        <p:nvSpPr>
          <p:cNvPr id="3" name="Content Placeholder 2"/>
          <p:cNvSpPr>
            <a:spLocks noGrp="1"/>
          </p:cNvSpPr>
          <p:nvPr>
            <p:ph idx="1"/>
          </p:nvPr>
        </p:nvSpPr>
        <p:spPr/>
        <p:txBody>
          <a:bodyPr>
            <a:normAutofit/>
          </a:bodyPr>
          <a:lstStyle/>
          <a:p>
            <a:r>
              <a:rPr lang="en-US" dirty="0"/>
              <a:t>UML components are good match for C&amp;C components.</a:t>
            </a:r>
          </a:p>
        </p:txBody>
      </p:sp>
      <p:pic>
        <p:nvPicPr>
          <p:cNvPr id="5" name="Picture 4" descr="uml.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592" y="2924944"/>
            <a:ext cx="7010400" cy="2755900"/>
          </a:xfrm>
          <a:prstGeom prst="rect">
            <a:avLst/>
          </a:prstGeom>
        </p:spPr>
      </p:pic>
    </p:spTree>
    <p:extLst>
      <p:ext uri="{BB962C8B-B14F-4D97-AF65-F5344CB8AC3E}">
        <p14:creationId xmlns:p14="http://schemas.microsoft.com/office/powerpoint/2010/main" val="1106004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Allocation Views</a:t>
            </a:r>
          </a:p>
        </p:txBody>
      </p:sp>
      <p:sp>
        <p:nvSpPr>
          <p:cNvPr id="3" name="Content Placeholder 2"/>
          <p:cNvSpPr>
            <a:spLocks noGrp="1"/>
          </p:cNvSpPr>
          <p:nvPr>
            <p:ph idx="1"/>
          </p:nvPr>
        </p:nvSpPr>
        <p:spPr/>
        <p:txBody>
          <a:bodyPr>
            <a:normAutofit/>
          </a:bodyPr>
          <a:lstStyle/>
          <a:p>
            <a:r>
              <a:rPr lang="en-US" dirty="0">
                <a:highlight>
                  <a:srgbClr val="FFFF00"/>
                </a:highlight>
              </a:rPr>
              <a:t>Elements</a:t>
            </a:r>
          </a:p>
          <a:p>
            <a:pPr lvl="1"/>
            <a:r>
              <a:rPr lang="en-US" i="1" dirty="0">
                <a:solidFill>
                  <a:srgbClr val="FF0000"/>
                </a:solidFill>
              </a:rPr>
              <a:t>Software element</a:t>
            </a:r>
            <a:r>
              <a:rPr lang="en-US" dirty="0">
                <a:solidFill>
                  <a:srgbClr val="FF0000"/>
                </a:solidFill>
              </a:rPr>
              <a:t> </a:t>
            </a:r>
            <a:r>
              <a:rPr lang="en-US" dirty="0"/>
              <a:t>and </a:t>
            </a:r>
            <a:r>
              <a:rPr lang="en-US" i="1" dirty="0">
                <a:solidFill>
                  <a:srgbClr val="FF0000"/>
                </a:solidFill>
              </a:rPr>
              <a:t>environmental element</a:t>
            </a:r>
            <a:r>
              <a:rPr lang="en-US" i="1" dirty="0"/>
              <a:t>.</a:t>
            </a:r>
            <a:r>
              <a:rPr lang="en-US" dirty="0"/>
              <a:t> </a:t>
            </a:r>
          </a:p>
          <a:p>
            <a:pPr lvl="1"/>
            <a:r>
              <a:rPr lang="en-US" dirty="0"/>
              <a:t>A software element has properties that are </a:t>
            </a:r>
            <a:r>
              <a:rPr lang="en-US" i="1" dirty="0"/>
              <a:t>required</a:t>
            </a:r>
            <a:r>
              <a:rPr lang="en-US" dirty="0"/>
              <a:t> of the environment. </a:t>
            </a:r>
          </a:p>
          <a:p>
            <a:pPr lvl="1"/>
            <a:r>
              <a:rPr lang="en-US" dirty="0"/>
              <a:t>An environmental element has properties that are </a:t>
            </a:r>
            <a:r>
              <a:rPr lang="en-US" i="1" dirty="0"/>
              <a:t>provided</a:t>
            </a:r>
            <a:r>
              <a:rPr lang="en-US" dirty="0"/>
              <a:t> to the software.</a:t>
            </a:r>
          </a:p>
          <a:p>
            <a:r>
              <a:rPr lang="en-US" dirty="0">
                <a:highlight>
                  <a:srgbClr val="FFFF00"/>
                </a:highlight>
              </a:rPr>
              <a:t>Relations</a:t>
            </a:r>
          </a:p>
          <a:p>
            <a:pPr lvl="1"/>
            <a:r>
              <a:rPr lang="en-US" i="1" dirty="0">
                <a:solidFill>
                  <a:srgbClr val="FF0000"/>
                </a:solidFill>
              </a:rPr>
              <a:t>Allocated to</a:t>
            </a:r>
            <a:r>
              <a:rPr lang="en-US" dirty="0"/>
              <a:t>. A software element is mapped (allocated to) an environmental element. Properties are dependent on the particular view.</a:t>
            </a:r>
          </a:p>
          <a:p>
            <a:endParaRPr lang="en-US" dirty="0"/>
          </a:p>
        </p:txBody>
      </p:sp>
    </p:spTree>
    <p:extLst>
      <p:ext uri="{BB962C8B-B14F-4D97-AF65-F5344CB8AC3E}">
        <p14:creationId xmlns:p14="http://schemas.microsoft.com/office/powerpoint/2010/main" val="371585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Allocation Views</a:t>
            </a:r>
          </a:p>
        </p:txBody>
      </p:sp>
      <p:sp>
        <p:nvSpPr>
          <p:cNvPr id="3" name="Content Placeholder 2"/>
          <p:cNvSpPr>
            <a:spLocks noGrp="1"/>
          </p:cNvSpPr>
          <p:nvPr>
            <p:ph idx="1"/>
          </p:nvPr>
        </p:nvSpPr>
        <p:spPr/>
        <p:txBody>
          <a:bodyPr>
            <a:normAutofit/>
          </a:bodyPr>
          <a:lstStyle/>
          <a:p>
            <a:r>
              <a:rPr lang="en-US" dirty="0">
                <a:highlight>
                  <a:srgbClr val="FFFF00"/>
                </a:highlight>
              </a:rPr>
              <a:t>Constraints</a:t>
            </a:r>
          </a:p>
          <a:p>
            <a:pPr lvl="1"/>
            <a:r>
              <a:rPr lang="en-US" dirty="0"/>
              <a:t>Varies by view</a:t>
            </a:r>
          </a:p>
          <a:p>
            <a:r>
              <a:rPr lang="en-US" dirty="0">
                <a:highlight>
                  <a:srgbClr val="FFFF00"/>
                </a:highlight>
              </a:rPr>
              <a:t>Usage</a:t>
            </a:r>
          </a:p>
          <a:p>
            <a:pPr lvl="1"/>
            <a:r>
              <a:rPr lang="en-US" dirty="0"/>
              <a:t>Reasoning about performance, availability, security, and safety. </a:t>
            </a:r>
          </a:p>
          <a:p>
            <a:pPr lvl="1"/>
            <a:r>
              <a:rPr lang="en-US" dirty="0"/>
              <a:t>Reasoning about distributed development and allocation of work to teams. </a:t>
            </a:r>
          </a:p>
          <a:p>
            <a:pPr lvl="1"/>
            <a:r>
              <a:rPr lang="en-US" dirty="0"/>
              <a:t>Reasoning about concurrent access to software versions. </a:t>
            </a:r>
          </a:p>
          <a:p>
            <a:pPr lvl="1"/>
            <a:r>
              <a:rPr lang="en-US" dirty="0"/>
              <a:t>Reasoning about the form and mechanisms of system installation.</a:t>
            </a:r>
            <a:r>
              <a:rPr lang="x-none" dirty="0"/>
              <a:t> </a:t>
            </a:r>
            <a:endParaRPr lang="en-US" dirty="0"/>
          </a:p>
          <a:p>
            <a:endParaRPr lang="en-US" dirty="0"/>
          </a:p>
        </p:txBody>
      </p:sp>
    </p:spTree>
    <p:extLst>
      <p:ext uri="{BB962C8B-B14F-4D97-AF65-F5344CB8AC3E}">
        <p14:creationId xmlns:p14="http://schemas.microsoft.com/office/powerpoint/2010/main" val="333370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Views</a:t>
            </a:r>
          </a:p>
        </p:txBody>
      </p:sp>
      <p:sp>
        <p:nvSpPr>
          <p:cNvPr id="3" name="Content Placeholder 2"/>
          <p:cNvSpPr>
            <a:spLocks noGrp="1"/>
          </p:cNvSpPr>
          <p:nvPr>
            <p:ph idx="1"/>
          </p:nvPr>
        </p:nvSpPr>
        <p:spPr/>
        <p:txBody>
          <a:bodyPr>
            <a:normAutofit/>
          </a:bodyPr>
          <a:lstStyle/>
          <a:p>
            <a:r>
              <a:rPr lang="en-US" sz="3600" dirty="0"/>
              <a:t>A </a:t>
            </a:r>
            <a:r>
              <a:rPr lang="en-US" sz="3600" i="1" dirty="0"/>
              <a:t>quality view</a:t>
            </a:r>
            <a:r>
              <a:rPr lang="en-US" sz="3600" dirty="0"/>
              <a:t> can be tailored for specific stakeholders or to address specific concerns. </a:t>
            </a:r>
          </a:p>
          <a:p>
            <a:r>
              <a:rPr lang="en-US" sz="3600" dirty="0"/>
              <a:t>A quality view is formed by extracting the relevant pieces of structural views and packaging them together. </a:t>
            </a:r>
          </a:p>
          <a:p>
            <a:endParaRPr lang="en-US" sz="3600" dirty="0"/>
          </a:p>
        </p:txBody>
      </p:sp>
    </p:spTree>
    <p:extLst>
      <p:ext uri="{BB962C8B-B14F-4D97-AF65-F5344CB8AC3E}">
        <p14:creationId xmlns:p14="http://schemas.microsoft.com/office/powerpoint/2010/main" val="4150812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Views:  Examples</a:t>
            </a:r>
          </a:p>
        </p:txBody>
      </p:sp>
      <p:sp>
        <p:nvSpPr>
          <p:cNvPr id="3" name="Content Placeholder 2"/>
          <p:cNvSpPr>
            <a:spLocks noGrp="1"/>
          </p:cNvSpPr>
          <p:nvPr>
            <p:ph idx="1"/>
          </p:nvPr>
        </p:nvSpPr>
        <p:spPr/>
        <p:txBody>
          <a:bodyPr>
            <a:noAutofit/>
          </a:bodyPr>
          <a:lstStyle/>
          <a:p>
            <a:r>
              <a:rPr lang="en-US" sz="3200" i="1" dirty="0"/>
              <a:t>Security view</a:t>
            </a:r>
            <a:r>
              <a:rPr lang="en-US" sz="3200" dirty="0"/>
              <a:t> </a:t>
            </a:r>
          </a:p>
          <a:p>
            <a:pPr lvl="1"/>
            <a:r>
              <a:rPr lang="en-US" dirty="0"/>
              <a:t>Show the components that have some security role or responsibility, how those components communicate, any data repositories for security information, and repositories that are of security interest. </a:t>
            </a:r>
          </a:p>
          <a:p>
            <a:pPr lvl="1"/>
            <a:r>
              <a:rPr lang="en-US" dirty="0"/>
              <a:t>The view’s context information would show other security measures (such as physical security) in the system’s environment. </a:t>
            </a:r>
          </a:p>
          <a:p>
            <a:pPr lvl="1"/>
            <a:r>
              <a:rPr lang="en-US" dirty="0"/>
              <a:t>The behavior part of a security view</a:t>
            </a:r>
          </a:p>
          <a:p>
            <a:pPr lvl="2"/>
            <a:r>
              <a:rPr lang="en-US" sz="2400" dirty="0"/>
              <a:t>Show how the operation of security protocols and where and how humans interact with the security elements.</a:t>
            </a:r>
          </a:p>
          <a:p>
            <a:pPr lvl="2"/>
            <a:r>
              <a:rPr lang="en-US" sz="2400" dirty="0"/>
              <a:t>Capture how the system would respond to specific threats and vulnerabilities. </a:t>
            </a:r>
          </a:p>
          <a:p>
            <a:endParaRPr lang="en-US" sz="1200" dirty="0"/>
          </a:p>
        </p:txBody>
      </p:sp>
    </p:spTree>
    <p:extLst>
      <p:ext uri="{BB962C8B-B14F-4D97-AF65-F5344CB8AC3E}">
        <p14:creationId xmlns:p14="http://schemas.microsoft.com/office/powerpoint/2010/main" val="2755558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Views:  Examples</a:t>
            </a:r>
          </a:p>
        </p:txBody>
      </p:sp>
      <p:sp>
        <p:nvSpPr>
          <p:cNvPr id="3" name="Content Placeholder 2"/>
          <p:cNvSpPr>
            <a:spLocks noGrp="1"/>
          </p:cNvSpPr>
          <p:nvPr>
            <p:ph idx="1"/>
          </p:nvPr>
        </p:nvSpPr>
        <p:spPr/>
        <p:txBody>
          <a:bodyPr>
            <a:normAutofit fontScale="55000" lnSpcReduction="20000"/>
          </a:bodyPr>
          <a:lstStyle/>
          <a:p>
            <a:r>
              <a:rPr lang="en-US" sz="7000" i="1" dirty="0"/>
              <a:t>Communications view</a:t>
            </a:r>
            <a:r>
              <a:rPr lang="en-US" sz="7000" dirty="0"/>
              <a:t> </a:t>
            </a:r>
          </a:p>
          <a:p>
            <a:pPr lvl="1"/>
            <a:r>
              <a:rPr lang="en-US" sz="5500" dirty="0"/>
              <a:t>Especially helpful for systems that are globally dispersed and heterogeneous. </a:t>
            </a:r>
          </a:p>
          <a:p>
            <a:pPr lvl="1"/>
            <a:r>
              <a:rPr lang="en-US" sz="5500" dirty="0"/>
              <a:t>Show all of the component-to-component channels, the various network channels, quality-of-service parameter values, and areas of concurrency. </a:t>
            </a:r>
          </a:p>
          <a:p>
            <a:pPr lvl="1"/>
            <a:r>
              <a:rPr lang="en-US" sz="5500" dirty="0"/>
              <a:t>Used to analyze certain kinds of performance and reliability (such as deadlock or race condition detection). </a:t>
            </a:r>
          </a:p>
          <a:p>
            <a:pPr lvl="1"/>
            <a:r>
              <a:rPr lang="en-US" sz="5500" dirty="0"/>
              <a:t>The behavior part of this view could show (for example) how network bandwidth is dynamically allocated.</a:t>
            </a:r>
          </a:p>
          <a:p>
            <a:endParaRPr lang="en-US" dirty="0"/>
          </a:p>
        </p:txBody>
      </p:sp>
    </p:spTree>
    <p:extLst>
      <p:ext uri="{BB962C8B-B14F-4D97-AF65-F5344CB8AC3E}">
        <p14:creationId xmlns:p14="http://schemas.microsoft.com/office/powerpoint/2010/main" val="1876770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Views:  Examples</a:t>
            </a:r>
          </a:p>
        </p:txBody>
      </p:sp>
      <p:sp>
        <p:nvSpPr>
          <p:cNvPr id="3" name="Content Placeholder 2"/>
          <p:cNvSpPr>
            <a:spLocks noGrp="1"/>
          </p:cNvSpPr>
          <p:nvPr>
            <p:ph idx="1"/>
          </p:nvPr>
        </p:nvSpPr>
        <p:spPr/>
        <p:txBody>
          <a:bodyPr>
            <a:normAutofit/>
          </a:bodyPr>
          <a:lstStyle/>
          <a:p>
            <a:r>
              <a:rPr lang="en-US" sz="4000" i="1" dirty="0"/>
              <a:t>Exception</a:t>
            </a:r>
            <a:r>
              <a:rPr lang="en-US" sz="4000" dirty="0"/>
              <a:t> or </a:t>
            </a:r>
            <a:r>
              <a:rPr lang="en-US" sz="4000" i="1" dirty="0"/>
              <a:t>error-handling view</a:t>
            </a:r>
            <a:r>
              <a:rPr lang="en-US" sz="4000" dirty="0"/>
              <a:t> </a:t>
            </a:r>
          </a:p>
          <a:p>
            <a:pPr lvl="1"/>
            <a:r>
              <a:rPr lang="en-US" sz="3600" dirty="0"/>
              <a:t>Could help illuminate and draw attention to error reporting and resolution mechanisms. </a:t>
            </a:r>
          </a:p>
          <a:p>
            <a:pPr lvl="1"/>
            <a:r>
              <a:rPr lang="en-US" sz="3600" dirty="0"/>
              <a:t>Show how components detect, report, and resolve faults or errors. </a:t>
            </a:r>
          </a:p>
          <a:p>
            <a:pPr lvl="1"/>
            <a:r>
              <a:rPr lang="en-US" sz="3600" dirty="0"/>
              <a:t>It would help identify the sources of errors and appropriate corrective actions for each. </a:t>
            </a:r>
          </a:p>
        </p:txBody>
      </p:sp>
    </p:spTree>
    <p:extLst>
      <p:ext uri="{BB962C8B-B14F-4D97-AF65-F5344CB8AC3E}">
        <p14:creationId xmlns:p14="http://schemas.microsoft.com/office/powerpoint/2010/main" val="2153824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Views:  Examples</a:t>
            </a:r>
          </a:p>
        </p:txBody>
      </p:sp>
      <p:sp>
        <p:nvSpPr>
          <p:cNvPr id="3" name="Content Placeholder 2"/>
          <p:cNvSpPr>
            <a:spLocks noGrp="1"/>
          </p:cNvSpPr>
          <p:nvPr>
            <p:ph idx="1"/>
          </p:nvPr>
        </p:nvSpPr>
        <p:spPr/>
        <p:txBody>
          <a:bodyPr>
            <a:normAutofit/>
          </a:bodyPr>
          <a:lstStyle/>
          <a:p>
            <a:r>
              <a:rPr lang="en-US" sz="4000" i="1" dirty="0"/>
              <a:t>Reliability</a:t>
            </a:r>
            <a:r>
              <a:rPr lang="en-US" sz="4000" dirty="0"/>
              <a:t> view </a:t>
            </a:r>
          </a:p>
          <a:p>
            <a:pPr lvl="1"/>
            <a:r>
              <a:rPr lang="en-US" sz="3600" dirty="0"/>
              <a:t>Models mechanisms such as replication and switchover. </a:t>
            </a:r>
          </a:p>
          <a:p>
            <a:pPr lvl="1"/>
            <a:r>
              <a:rPr lang="en-US" sz="3600" dirty="0"/>
              <a:t>Depicts timing issues and transaction integrity. </a:t>
            </a:r>
          </a:p>
        </p:txBody>
      </p:sp>
    </p:spTree>
    <p:extLst>
      <p:ext uri="{BB962C8B-B14F-4D97-AF65-F5344CB8AC3E}">
        <p14:creationId xmlns:p14="http://schemas.microsoft.com/office/powerpoint/2010/main" val="1250135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1275-3D88-48E4-AC68-61DA966D73D5}"/>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B2357A58-5BBD-4B13-A4B8-8F05F2971348}"/>
              </a:ext>
            </a:extLst>
          </p:cNvPr>
          <p:cNvSpPr>
            <a:spLocks noGrp="1"/>
          </p:cNvSpPr>
          <p:nvPr>
            <p:ph idx="1"/>
          </p:nvPr>
        </p:nvSpPr>
        <p:spPr/>
        <p:txBody>
          <a:bodyPr>
            <a:normAutofit fontScale="85000" lnSpcReduction="10000"/>
          </a:bodyPr>
          <a:lstStyle/>
          <a:p>
            <a:r>
              <a:rPr lang="en-US" dirty="0"/>
              <a:t>Textbook</a:t>
            </a:r>
          </a:p>
          <a:p>
            <a:pPr lvl="1"/>
            <a:r>
              <a:rPr lang="en-US" dirty="0"/>
              <a:t>Chapter 1.2</a:t>
            </a:r>
          </a:p>
          <a:p>
            <a:pPr lvl="1"/>
            <a:r>
              <a:rPr lang="en-US" dirty="0"/>
              <a:t>Chapter 18</a:t>
            </a:r>
          </a:p>
          <a:p>
            <a:r>
              <a:rPr lang="en-GB" dirty="0"/>
              <a:t>Philippe </a:t>
            </a:r>
            <a:r>
              <a:rPr lang="en-GB" dirty="0" err="1"/>
              <a:t>Kruchten</a:t>
            </a:r>
            <a:r>
              <a:rPr lang="en-GB" dirty="0"/>
              <a:t>. 1995. The 4+1 View Model of Architecture. IEEE </a:t>
            </a:r>
            <a:r>
              <a:rPr lang="en-GB" dirty="0" err="1"/>
              <a:t>Softw</a:t>
            </a:r>
            <a:r>
              <a:rPr lang="en-GB" dirty="0"/>
              <a:t>. 12, 6 (November 1995), 42–50.</a:t>
            </a:r>
          </a:p>
          <a:p>
            <a:pPr lvl="1"/>
            <a:r>
              <a:rPr lang="en-GB" dirty="0"/>
              <a:t>4+1 is a view model used for describing the architecture of software-intensive systems, based on the use of multiple, concurrent views 	</a:t>
            </a:r>
          </a:p>
          <a:p>
            <a:r>
              <a:rPr lang="en-US" dirty="0">
                <a:hlinkClick r:id="rId2"/>
              </a:rPr>
              <a:t>https://www.iso.org/standard/74393.html</a:t>
            </a:r>
            <a:endParaRPr lang="en-US" dirty="0"/>
          </a:p>
          <a:p>
            <a:pPr lvl="1"/>
            <a:r>
              <a:rPr lang="en-GB" dirty="0">
                <a:solidFill>
                  <a:srgbClr val="111111"/>
                </a:solidFill>
                <a:latin typeface="Optima"/>
              </a:rPr>
              <a:t>the website for ISO/IEC/IEEE 42010:2022, Software, systems and enterprise — Architecture description, the latest edition of the original IEEE Std 1471:2000, Recommended Practice for Architectural Description of Software-intensive Systems. </a:t>
            </a:r>
          </a:p>
          <a:p>
            <a:pPr lvl="1"/>
            <a:r>
              <a:rPr lang="en-GB" dirty="0">
                <a:solidFill>
                  <a:srgbClr val="111111"/>
                </a:solidFill>
                <a:latin typeface="Optima"/>
              </a:rPr>
              <a:t>The standard provides core terms, definitions and relationships for the description of architectures, and specifies desired properties of an Architecture Description.</a:t>
            </a:r>
            <a:endParaRPr lang="en-US" dirty="0"/>
          </a:p>
        </p:txBody>
      </p:sp>
    </p:spTree>
    <p:extLst>
      <p:ext uri="{BB962C8B-B14F-4D97-AF65-F5344CB8AC3E}">
        <p14:creationId xmlns:p14="http://schemas.microsoft.com/office/powerpoint/2010/main" val="1113579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Views:  Examples</a:t>
            </a:r>
          </a:p>
        </p:txBody>
      </p:sp>
      <p:sp>
        <p:nvSpPr>
          <p:cNvPr id="3" name="Content Placeholder 2"/>
          <p:cNvSpPr>
            <a:spLocks noGrp="1"/>
          </p:cNvSpPr>
          <p:nvPr>
            <p:ph idx="1"/>
          </p:nvPr>
        </p:nvSpPr>
        <p:spPr/>
        <p:txBody>
          <a:bodyPr>
            <a:normAutofit/>
          </a:bodyPr>
          <a:lstStyle/>
          <a:p>
            <a:r>
              <a:rPr lang="en-US" sz="4000" i="1" dirty="0"/>
              <a:t>Performance</a:t>
            </a:r>
            <a:r>
              <a:rPr lang="en-US" sz="4000" dirty="0"/>
              <a:t> view </a:t>
            </a:r>
          </a:p>
          <a:p>
            <a:pPr lvl="1"/>
            <a:r>
              <a:rPr lang="en-US" sz="3600" dirty="0"/>
              <a:t>Shows those aspects of the architecture useful for inferring the system’s performance. </a:t>
            </a:r>
          </a:p>
          <a:p>
            <a:pPr lvl="1"/>
            <a:r>
              <a:rPr lang="en-US" sz="3600" dirty="0"/>
              <a:t>Show network traffic models, maximum latencies for operations, and so forth.</a:t>
            </a:r>
          </a:p>
          <a:p>
            <a:endParaRPr lang="en-US" sz="4000" dirty="0"/>
          </a:p>
        </p:txBody>
      </p:sp>
    </p:spTree>
    <p:extLst>
      <p:ext uri="{BB962C8B-B14F-4D97-AF65-F5344CB8AC3E}">
        <p14:creationId xmlns:p14="http://schemas.microsoft.com/office/powerpoint/2010/main" val="1250135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End of review</a:t>
            </a:r>
          </a:p>
        </p:txBody>
      </p:sp>
    </p:spTree>
    <p:extLst>
      <p:ext uri="{BB962C8B-B14F-4D97-AF65-F5344CB8AC3E}">
        <p14:creationId xmlns:p14="http://schemas.microsoft.com/office/powerpoint/2010/main" val="201171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documentation</a:t>
            </a:r>
          </a:p>
        </p:txBody>
      </p:sp>
    </p:spTree>
    <p:extLst>
      <p:ext uri="{BB962C8B-B14F-4D97-AF65-F5344CB8AC3E}">
        <p14:creationId xmlns:p14="http://schemas.microsoft.com/office/powerpoint/2010/main" val="74313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a:t>
            </a:r>
          </a:p>
        </p:txBody>
      </p:sp>
      <p:sp>
        <p:nvSpPr>
          <p:cNvPr id="3" name="Content Placeholder 2"/>
          <p:cNvSpPr>
            <a:spLocks noGrp="1"/>
          </p:cNvSpPr>
          <p:nvPr>
            <p:ph idx="1"/>
          </p:nvPr>
        </p:nvSpPr>
        <p:spPr/>
        <p:txBody>
          <a:bodyPr>
            <a:normAutofit/>
          </a:bodyPr>
          <a:lstStyle/>
          <a:p>
            <a:r>
              <a:rPr lang="en-US" sz="4000" dirty="0"/>
              <a:t>Principle of architecture documentation:</a:t>
            </a:r>
          </a:p>
          <a:p>
            <a:pPr lvl="1"/>
            <a:r>
              <a:rPr lang="en-US" sz="3600" i="1" dirty="0"/>
              <a:t>Documenting an architecture is a matter of documenting the relevant views and then adding documentation that applies to more than one view.</a:t>
            </a:r>
          </a:p>
          <a:p>
            <a:endParaRPr lang="en-US" sz="4000" dirty="0"/>
          </a:p>
        </p:txBody>
      </p:sp>
    </p:spTree>
    <p:extLst>
      <p:ext uri="{BB962C8B-B14F-4D97-AF65-F5344CB8AC3E}">
        <p14:creationId xmlns:p14="http://schemas.microsoft.com/office/powerpoint/2010/main" val="1082080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a:t>
            </a:r>
          </a:p>
        </p:txBody>
      </p:sp>
      <p:sp>
        <p:nvSpPr>
          <p:cNvPr id="3" name="Content Placeholder 2"/>
          <p:cNvSpPr>
            <a:spLocks noGrp="1"/>
          </p:cNvSpPr>
          <p:nvPr>
            <p:ph idx="1"/>
          </p:nvPr>
        </p:nvSpPr>
        <p:spPr/>
        <p:txBody>
          <a:bodyPr>
            <a:normAutofit/>
          </a:bodyPr>
          <a:lstStyle/>
          <a:p>
            <a:r>
              <a:rPr lang="en-US" sz="4000" dirty="0"/>
              <a:t>Principle of architecture documentation:</a:t>
            </a:r>
          </a:p>
          <a:p>
            <a:pPr lvl="1"/>
            <a:r>
              <a:rPr lang="en-US" sz="3600" i="1" dirty="0"/>
              <a:t>Documenting an architecture is a matter of documenting the </a:t>
            </a:r>
            <a:r>
              <a:rPr lang="en-US" sz="3600" i="1" dirty="0">
                <a:solidFill>
                  <a:srgbClr val="FF0000"/>
                </a:solidFill>
              </a:rPr>
              <a:t>relevant views </a:t>
            </a:r>
            <a:r>
              <a:rPr lang="en-US" sz="3600" i="1" dirty="0"/>
              <a:t>and then adding documentation that applies to more than one view.</a:t>
            </a:r>
          </a:p>
          <a:p>
            <a:endParaRPr lang="en-US" sz="4000" dirty="0"/>
          </a:p>
        </p:txBody>
      </p:sp>
    </p:spTree>
    <p:extLst>
      <p:ext uri="{BB962C8B-B14F-4D97-AF65-F5344CB8AC3E}">
        <p14:creationId xmlns:p14="http://schemas.microsoft.com/office/powerpoint/2010/main" val="1893080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views to include in the documentation?</a:t>
            </a:r>
          </a:p>
        </p:txBody>
      </p:sp>
    </p:spTree>
    <p:extLst>
      <p:ext uri="{BB962C8B-B14F-4D97-AF65-F5344CB8AC3E}">
        <p14:creationId xmlns:p14="http://schemas.microsoft.com/office/powerpoint/2010/main" val="720233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1E80C-7B67-49E7-82B0-E3A0D8860BEC}"/>
              </a:ext>
            </a:extLst>
          </p:cNvPr>
          <p:cNvSpPr>
            <a:spLocks noGrp="1"/>
          </p:cNvSpPr>
          <p:nvPr>
            <p:ph type="title"/>
          </p:nvPr>
        </p:nvSpPr>
        <p:spPr/>
        <p:txBody>
          <a:bodyPr/>
          <a:lstStyle/>
          <a:p>
            <a:r>
              <a:rPr lang="en-US" dirty="0"/>
              <a:t>We talked about different kinds of structures and views</a:t>
            </a:r>
            <a:endParaRPr lang="x-none" dirty="0"/>
          </a:p>
        </p:txBody>
      </p:sp>
      <p:sp>
        <p:nvSpPr>
          <p:cNvPr id="3" name="内容占位符 2">
            <a:extLst>
              <a:ext uri="{FF2B5EF4-FFF2-40B4-BE49-F238E27FC236}">
                <a16:creationId xmlns:a16="http://schemas.microsoft.com/office/drawing/2014/main" id="{C5500D73-E7C1-4620-A1B3-34313BF0C8DD}"/>
              </a:ext>
            </a:extLst>
          </p:cNvPr>
          <p:cNvSpPr>
            <a:spLocks noGrp="1"/>
          </p:cNvSpPr>
          <p:nvPr>
            <p:ph idx="1"/>
          </p:nvPr>
        </p:nvSpPr>
        <p:spPr/>
        <p:txBody>
          <a:bodyPr>
            <a:normAutofit/>
          </a:bodyPr>
          <a:lstStyle/>
          <a:p>
            <a:r>
              <a:rPr lang="en-US" sz="4000" dirty="0"/>
              <a:t>Architects use these views to build a documentation</a:t>
            </a:r>
          </a:p>
          <a:p>
            <a:r>
              <a:rPr lang="en-US" sz="4000" dirty="0"/>
              <a:t>But how to choose the views to include? </a:t>
            </a:r>
            <a:endParaRPr lang="x-none" sz="4000" dirty="0"/>
          </a:p>
        </p:txBody>
      </p:sp>
    </p:spTree>
    <p:extLst>
      <p:ext uri="{BB962C8B-B14F-4D97-AF65-F5344CB8AC3E}">
        <p14:creationId xmlns:p14="http://schemas.microsoft.com/office/powerpoint/2010/main" val="1370315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286DD77-B487-48A6-B9D7-9A8DC955225F}"/>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There are so many different types of views to choose from. Based on what we discussed so far, suggest how many and which ones should we include in the documentation of our system? </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AD9CBF74-2974-4D0E-A9CF-FC7FC5A8C051}"/>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8128AD06-2614-4691-A0FD-D1C217174517}"/>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Open Question is only supported on Version 2.0 or newer.</a:t>
            </a:r>
            <a:endParaRPr lang="x-none"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2" name="组合 11">
            <a:extLst>
              <a:ext uri="{FF2B5EF4-FFF2-40B4-BE49-F238E27FC236}">
                <a16:creationId xmlns:a16="http://schemas.microsoft.com/office/drawing/2014/main" id="{C48BC570-01D6-459A-B21B-81BDA17DF328}"/>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A190CDB0-597C-41C5-B363-21726FA3FFD4}"/>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 name="ColorBlock">
              <a:extLst>
                <a:ext uri="{FF2B5EF4-FFF2-40B4-BE49-F238E27FC236}">
                  <a16:creationId xmlns:a16="http://schemas.microsoft.com/office/drawing/2014/main" id="{7228E998-0A32-43F7-8462-84D96BE37D10}"/>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0" name="TypeText">
              <a:extLst>
                <a:ext uri="{FF2B5EF4-FFF2-40B4-BE49-F238E27FC236}">
                  <a16:creationId xmlns:a16="http://schemas.microsoft.com/office/drawing/2014/main" id="{BCA35952-6942-4184-901F-B3C3B4757A09}"/>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a:extLst>
                <a:ext uri="{FF2B5EF4-FFF2-40B4-BE49-F238E27FC236}">
                  <a16:creationId xmlns:a16="http://schemas.microsoft.com/office/drawing/2014/main" id="{FFAE20CC-8CE8-4C27-9BD0-84F6B0C0A737}"/>
                </a:ext>
              </a:extLst>
            </p:cNvPr>
            <p:cNvSpPr txBox="1"/>
            <p:nvPr>
              <p:custDataLst>
                <p:tags r:id="rId10"/>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3333A1FE-1C05-4868-83B7-930694B75358}"/>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06172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Which Views?  The Ones You Need!</a:t>
            </a:r>
          </a:p>
        </p:txBody>
      </p:sp>
      <p:sp>
        <p:nvSpPr>
          <p:cNvPr id="3" name="Content Placeholder 2"/>
          <p:cNvSpPr>
            <a:spLocks noGrp="1"/>
          </p:cNvSpPr>
          <p:nvPr>
            <p:ph idx="1"/>
          </p:nvPr>
        </p:nvSpPr>
        <p:spPr/>
        <p:txBody>
          <a:bodyPr>
            <a:normAutofit/>
          </a:bodyPr>
          <a:lstStyle/>
          <a:p>
            <a:r>
              <a:rPr lang="en-US" sz="3600" dirty="0"/>
              <a:t>Different views support different goals and uses.</a:t>
            </a:r>
          </a:p>
          <a:p>
            <a:r>
              <a:rPr lang="en-US" sz="3600" dirty="0"/>
              <a:t>The views you should document depend on the uses you expect to make of the documentation. </a:t>
            </a:r>
          </a:p>
          <a:p>
            <a:r>
              <a:rPr lang="en-US" sz="3600" dirty="0"/>
              <a:t>Each view has a cost and a benefit; you should ensure that the benefits of maintaining a view outweigh its costs.</a:t>
            </a:r>
          </a:p>
          <a:p>
            <a:endParaRPr lang="en-US" sz="3600" dirty="0"/>
          </a:p>
        </p:txBody>
      </p:sp>
    </p:spTree>
    <p:extLst>
      <p:ext uri="{BB962C8B-B14F-4D97-AF65-F5344CB8AC3E}">
        <p14:creationId xmlns:p14="http://schemas.microsoft.com/office/powerpoint/2010/main" val="2864246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Views</a:t>
            </a:r>
          </a:p>
        </p:txBody>
      </p:sp>
      <p:sp>
        <p:nvSpPr>
          <p:cNvPr id="3" name="Content Placeholder 2"/>
          <p:cNvSpPr>
            <a:spLocks noGrp="1"/>
          </p:cNvSpPr>
          <p:nvPr>
            <p:ph idx="1"/>
          </p:nvPr>
        </p:nvSpPr>
        <p:spPr/>
        <p:txBody>
          <a:bodyPr>
            <a:normAutofit/>
          </a:bodyPr>
          <a:lstStyle/>
          <a:p>
            <a:r>
              <a:rPr lang="en-US" dirty="0"/>
              <a:t>You can determine which views are required, when to create them, and how much detail to include if you know the following:</a:t>
            </a:r>
          </a:p>
          <a:p>
            <a:pPr lvl="1"/>
            <a:r>
              <a:rPr lang="en-US" dirty="0"/>
              <a:t>What people, and with what skills, are available</a:t>
            </a:r>
          </a:p>
          <a:p>
            <a:pPr lvl="1"/>
            <a:r>
              <a:rPr lang="en-US" dirty="0"/>
              <a:t>Which standards you have to comply with</a:t>
            </a:r>
          </a:p>
          <a:p>
            <a:pPr lvl="1"/>
            <a:r>
              <a:rPr lang="en-US" dirty="0"/>
              <a:t>What budget is on hand</a:t>
            </a:r>
          </a:p>
          <a:p>
            <a:pPr lvl="1"/>
            <a:r>
              <a:rPr lang="en-US" dirty="0"/>
              <a:t>What the schedule is</a:t>
            </a:r>
          </a:p>
          <a:p>
            <a:pPr lvl="1"/>
            <a:r>
              <a:rPr lang="en-US" dirty="0"/>
              <a:t>What the information needs of the important stakeholders are</a:t>
            </a:r>
          </a:p>
          <a:p>
            <a:pPr lvl="1"/>
            <a:r>
              <a:rPr lang="en-US" dirty="0"/>
              <a:t>What the driving quality attribute requirements are</a:t>
            </a:r>
          </a:p>
          <a:p>
            <a:pPr lvl="1"/>
            <a:r>
              <a:rPr lang="en-US" dirty="0"/>
              <a:t>What the approximate size of the system is</a:t>
            </a:r>
          </a:p>
          <a:p>
            <a:endParaRPr lang="en-US" dirty="0"/>
          </a:p>
        </p:txBody>
      </p:sp>
    </p:spTree>
    <p:extLst>
      <p:ext uri="{BB962C8B-B14F-4D97-AF65-F5344CB8AC3E}">
        <p14:creationId xmlns:p14="http://schemas.microsoft.com/office/powerpoint/2010/main" val="59884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a:t>
            </a:r>
          </a:p>
        </p:txBody>
      </p:sp>
    </p:spTree>
    <p:extLst>
      <p:ext uri="{BB962C8B-B14F-4D97-AF65-F5344CB8AC3E}">
        <p14:creationId xmlns:p14="http://schemas.microsoft.com/office/powerpoint/2010/main" val="2174501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Views</a:t>
            </a:r>
          </a:p>
        </p:txBody>
      </p:sp>
      <p:sp>
        <p:nvSpPr>
          <p:cNvPr id="3" name="Content Placeholder 2"/>
          <p:cNvSpPr>
            <a:spLocks noGrp="1"/>
          </p:cNvSpPr>
          <p:nvPr>
            <p:ph idx="1"/>
          </p:nvPr>
        </p:nvSpPr>
        <p:spPr/>
        <p:txBody>
          <a:bodyPr>
            <a:normAutofit/>
          </a:bodyPr>
          <a:lstStyle/>
          <a:p>
            <a:r>
              <a:rPr lang="en-US" sz="3600" dirty="0"/>
              <a:t>At a minimum, expect to have at least one module view, at least one C&amp;C view, and for larger systems, at least one allocation view in your architecture document. </a:t>
            </a:r>
          </a:p>
        </p:txBody>
      </p:sp>
    </p:spTree>
    <p:extLst>
      <p:ext uri="{BB962C8B-B14F-4D97-AF65-F5344CB8AC3E}">
        <p14:creationId xmlns:p14="http://schemas.microsoft.com/office/powerpoint/2010/main" val="91316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views to include in the documentation?</a:t>
            </a:r>
          </a:p>
        </p:txBody>
      </p:sp>
      <p:sp>
        <p:nvSpPr>
          <p:cNvPr id="3" name="Content Placeholder 2"/>
          <p:cNvSpPr>
            <a:spLocks noGrp="1"/>
          </p:cNvSpPr>
          <p:nvPr>
            <p:ph idx="1"/>
          </p:nvPr>
        </p:nvSpPr>
        <p:spPr/>
        <p:txBody>
          <a:bodyPr>
            <a:normAutofit/>
          </a:bodyPr>
          <a:lstStyle/>
          <a:p>
            <a:r>
              <a:rPr lang="en-GB" sz="3600" dirty="0"/>
              <a:t>We can also find guidelines in the standard that specifies desired properties of an architecture description</a:t>
            </a:r>
          </a:p>
          <a:p>
            <a:endParaRPr lang="en-GB" sz="3600" dirty="0"/>
          </a:p>
        </p:txBody>
      </p:sp>
    </p:spTree>
    <p:extLst>
      <p:ext uri="{BB962C8B-B14F-4D97-AF65-F5344CB8AC3E}">
        <p14:creationId xmlns:p14="http://schemas.microsoft.com/office/powerpoint/2010/main" val="3000092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a:t>
            </a:r>
          </a:p>
        </p:txBody>
      </p:sp>
      <p:sp>
        <p:nvSpPr>
          <p:cNvPr id="3" name="Content Placeholder 2"/>
          <p:cNvSpPr>
            <a:spLocks noGrp="1"/>
          </p:cNvSpPr>
          <p:nvPr>
            <p:ph idx="1"/>
          </p:nvPr>
        </p:nvSpPr>
        <p:spPr/>
        <p:txBody>
          <a:bodyPr>
            <a:noAutofit/>
          </a:bodyPr>
          <a:lstStyle/>
          <a:p>
            <a:r>
              <a:rPr lang="en-GB" sz="4000" dirty="0"/>
              <a:t>A standard is a repeatable, harmonised, agreed and documented way of doing something</a:t>
            </a:r>
          </a:p>
          <a:p>
            <a:r>
              <a:rPr lang="en-GB" sz="4000" dirty="0"/>
              <a:t>Standards contain technical specifications or other precise criteria designed to be used </a:t>
            </a:r>
            <a:r>
              <a:rPr lang="en-GB" sz="4000" dirty="0">
                <a:solidFill>
                  <a:srgbClr val="FF0000"/>
                </a:solidFill>
              </a:rPr>
              <a:t>consistently</a:t>
            </a:r>
            <a:r>
              <a:rPr lang="en-GB" sz="4000" dirty="0"/>
              <a:t> as a rule, guideline, or definition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759" y="4651396"/>
            <a:ext cx="2300615" cy="2300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800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a:t>
            </a:r>
          </a:p>
        </p:txBody>
      </p:sp>
      <p:sp>
        <p:nvSpPr>
          <p:cNvPr id="3" name="Content Placeholder 2"/>
          <p:cNvSpPr>
            <a:spLocks noGrp="1"/>
          </p:cNvSpPr>
          <p:nvPr>
            <p:ph idx="1"/>
          </p:nvPr>
        </p:nvSpPr>
        <p:spPr/>
        <p:txBody>
          <a:bodyPr>
            <a:normAutofit/>
          </a:bodyPr>
          <a:lstStyle/>
          <a:p>
            <a:r>
              <a:rPr lang="en-GB" sz="4400" dirty="0"/>
              <a:t>As defined by ISO</a:t>
            </a:r>
          </a:p>
          <a:p>
            <a:pPr lvl="1"/>
            <a:r>
              <a:rPr lang="en-GB" sz="4000" dirty="0"/>
              <a:t>“</a:t>
            </a:r>
            <a:r>
              <a:rPr lang="en-GB" sz="4000" i="1" dirty="0"/>
              <a:t>A standard is a document, established by a consensus of subject matter experts and approved by a recognized body that provides guidance on the design, use or performance of materials, products, processes, services, systems or persons</a:t>
            </a:r>
            <a:r>
              <a:rPr lang="en-GB" sz="4000" dirty="0"/>
              <a:t>”.</a:t>
            </a:r>
          </a:p>
        </p:txBody>
      </p:sp>
    </p:spTree>
    <p:extLst>
      <p:ext uri="{BB962C8B-B14F-4D97-AF65-F5344CB8AC3E}">
        <p14:creationId xmlns:p14="http://schemas.microsoft.com/office/powerpoint/2010/main" val="4018404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 example</a:t>
            </a:r>
          </a:p>
        </p:txBody>
      </p:sp>
      <p:sp>
        <p:nvSpPr>
          <p:cNvPr id="3" name="Content Placeholder 2"/>
          <p:cNvSpPr>
            <a:spLocks noGrp="1"/>
          </p:cNvSpPr>
          <p:nvPr>
            <p:ph idx="1"/>
          </p:nvPr>
        </p:nvSpPr>
        <p:spPr/>
        <p:txBody>
          <a:bodyPr>
            <a:normAutofit/>
          </a:bodyPr>
          <a:lstStyle/>
          <a:p>
            <a:r>
              <a:rPr lang="en-GB" sz="3200" dirty="0"/>
              <a:t>The size of payment cards  (ATM cards, credit cards, debit cards, etc.) is 85.60 by 53.98 millimetres and rounded corners with a radius of 2.88–3.48 millimetres </a:t>
            </a:r>
          </a:p>
          <a:p>
            <a:pPr lvl="1"/>
            <a:r>
              <a:rPr lang="en-GB" sz="2800" dirty="0"/>
              <a:t>conforming to the </a:t>
            </a:r>
            <a:r>
              <a:rPr lang="en-GB" sz="2800" dirty="0">
                <a:solidFill>
                  <a:srgbClr val="FF0000"/>
                </a:solidFill>
              </a:rPr>
              <a:t>ISO/IEC 7810 ID-1 standard </a:t>
            </a:r>
            <a:r>
              <a:rPr lang="en-GB" sz="2800" dirty="0"/>
              <a:t>“Identification cards — Physical characteristics”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252" y="4236106"/>
            <a:ext cx="4601287" cy="254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037" y="4405439"/>
            <a:ext cx="3703529" cy="2777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2597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Standardization purpose (1)</a:t>
            </a:r>
          </a:p>
        </p:txBody>
      </p:sp>
      <p:sp>
        <p:nvSpPr>
          <p:cNvPr id="3" name="Content Placeholder 2"/>
          <p:cNvSpPr>
            <a:spLocks noGrp="1"/>
          </p:cNvSpPr>
          <p:nvPr>
            <p:ph idx="1"/>
          </p:nvPr>
        </p:nvSpPr>
        <p:spPr/>
        <p:txBody>
          <a:bodyPr>
            <a:normAutofit/>
          </a:bodyPr>
          <a:lstStyle/>
          <a:p>
            <a:r>
              <a:rPr lang="en-GB" sz="4400" dirty="0"/>
              <a:t>The standards ensure that goods or services produced in a specific industry come with consistent quality and are equivalent to other comparable products or services in the same industry</a:t>
            </a:r>
          </a:p>
        </p:txBody>
      </p:sp>
    </p:spTree>
    <p:extLst>
      <p:ext uri="{BB962C8B-B14F-4D97-AF65-F5344CB8AC3E}">
        <p14:creationId xmlns:p14="http://schemas.microsoft.com/office/powerpoint/2010/main" val="2003012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purpose (2)</a:t>
            </a:r>
          </a:p>
        </p:txBody>
      </p:sp>
      <p:sp>
        <p:nvSpPr>
          <p:cNvPr id="3" name="Content Placeholder 2"/>
          <p:cNvSpPr>
            <a:spLocks noGrp="1"/>
          </p:cNvSpPr>
          <p:nvPr>
            <p:ph idx="1"/>
          </p:nvPr>
        </p:nvSpPr>
        <p:spPr/>
        <p:txBody>
          <a:bodyPr>
            <a:normAutofit/>
          </a:bodyPr>
          <a:lstStyle/>
          <a:p>
            <a:r>
              <a:rPr lang="en-GB" sz="5400" dirty="0"/>
              <a:t>Standardization helps in ensuring the safety, interoperability, and compatibility of goods produced</a:t>
            </a:r>
          </a:p>
        </p:txBody>
      </p:sp>
    </p:spTree>
    <p:extLst>
      <p:ext uri="{BB962C8B-B14F-4D97-AF65-F5344CB8AC3E}">
        <p14:creationId xmlns:p14="http://schemas.microsoft.com/office/powerpoint/2010/main" val="3213214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Industry standardization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487554"/>
              </p:ext>
            </p:extLst>
          </p:nvPr>
        </p:nvGraphicFramePr>
        <p:xfrm>
          <a:off x="525049" y="1702976"/>
          <a:ext cx="11019776" cy="4567142"/>
        </p:xfrm>
        <a:graphic>
          <a:graphicData uri="http://schemas.openxmlformats.org/drawingml/2006/table">
            <a:tbl>
              <a:tblPr/>
              <a:tblGrid>
                <a:gridCol w="2715017">
                  <a:extLst>
                    <a:ext uri="{9D8B030D-6E8A-4147-A177-3AD203B41FA5}">
                      <a16:colId xmlns:a16="http://schemas.microsoft.com/office/drawing/2014/main" val="20000"/>
                    </a:ext>
                  </a:extLst>
                </a:gridCol>
                <a:gridCol w="3390378">
                  <a:extLst>
                    <a:ext uri="{9D8B030D-6E8A-4147-A177-3AD203B41FA5}">
                      <a16:colId xmlns:a16="http://schemas.microsoft.com/office/drawing/2014/main" val="20001"/>
                    </a:ext>
                  </a:extLst>
                </a:gridCol>
                <a:gridCol w="2709797">
                  <a:extLst>
                    <a:ext uri="{9D8B030D-6E8A-4147-A177-3AD203B41FA5}">
                      <a16:colId xmlns:a16="http://schemas.microsoft.com/office/drawing/2014/main" val="20002"/>
                    </a:ext>
                  </a:extLst>
                </a:gridCol>
                <a:gridCol w="2204584">
                  <a:extLst>
                    <a:ext uri="{9D8B030D-6E8A-4147-A177-3AD203B41FA5}">
                      <a16:colId xmlns:a16="http://schemas.microsoft.com/office/drawing/2014/main" val="20003"/>
                    </a:ext>
                  </a:extLst>
                </a:gridCol>
              </a:tblGrid>
              <a:tr h="563070">
                <a:tc>
                  <a:txBody>
                    <a:bodyPr/>
                    <a:lstStyle/>
                    <a:p>
                      <a:pPr algn="ctr"/>
                      <a:r>
                        <a:rPr lang="en-GB" sz="2400" dirty="0">
                          <a:effectLst/>
                        </a:rPr>
                        <a:t>Parties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400" dirty="0">
                          <a:effectLst/>
                        </a:rPr>
                        <a:t>Mutual gains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400">
                          <a:effectLst/>
                        </a:rPr>
                        <a:t>Problem</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400">
                          <a:effectLst/>
                        </a:rPr>
                        <a:t>Solution</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985374">
                <a:tc>
                  <a:txBody>
                    <a:bodyPr/>
                    <a:lstStyle/>
                    <a:p>
                      <a:r>
                        <a:rPr lang="en-GB" sz="2400" kern="1200" dirty="0">
                          <a:solidFill>
                            <a:schemeClr val="tx1"/>
                          </a:solidFill>
                          <a:effectLst/>
                          <a:latin typeface="+mn-lt"/>
                          <a:ea typeface="+mn-ea"/>
                          <a:cs typeface="+mn-cs"/>
                        </a:rPr>
                        <a:t>Mechanical industry companies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Suppliers interchange, stock gains, etc.</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Screw thread compatibility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Screw thread standard specifications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1407676">
                <a:tc>
                  <a:txBody>
                    <a:bodyPr/>
                    <a:lstStyle/>
                    <a:p>
                      <a:r>
                        <a:rPr lang="en-GB" sz="2400" kern="1200" dirty="0">
                          <a:solidFill>
                            <a:schemeClr val="tx1"/>
                          </a:solidFill>
                          <a:effectLst/>
                          <a:latin typeface="+mn-lt"/>
                          <a:ea typeface="+mn-ea"/>
                          <a:cs typeface="+mn-cs"/>
                        </a:rPr>
                        <a:t>Pharmaceutical industry and medic community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fr-FR" sz="2400" kern="1200" dirty="0" err="1">
                          <a:solidFill>
                            <a:schemeClr val="tx1"/>
                          </a:solidFill>
                          <a:effectLst/>
                          <a:latin typeface="+mn-lt"/>
                          <a:ea typeface="+mn-ea"/>
                          <a:cs typeface="+mn-cs"/>
                        </a:rPr>
                        <a:t>Enable</a:t>
                      </a:r>
                      <a:r>
                        <a:rPr lang="fr-FR" sz="2400" kern="1200" dirty="0">
                          <a:solidFill>
                            <a:schemeClr val="tx1"/>
                          </a:solidFill>
                          <a:effectLst/>
                          <a:latin typeface="+mn-lt"/>
                          <a:ea typeface="+mn-ea"/>
                          <a:cs typeface="+mn-cs"/>
                        </a:rPr>
                        <a:t> </a:t>
                      </a:r>
                      <a:r>
                        <a:rPr lang="fr-FR" sz="2400" kern="1200" dirty="0" err="1">
                          <a:solidFill>
                            <a:schemeClr val="tx1"/>
                          </a:solidFill>
                          <a:effectLst/>
                          <a:latin typeface="+mn-lt"/>
                          <a:ea typeface="+mn-ea"/>
                          <a:cs typeface="+mn-cs"/>
                        </a:rPr>
                        <a:t>medical</a:t>
                      </a:r>
                      <a:r>
                        <a:rPr lang="fr-FR" sz="2400" kern="1200" dirty="0">
                          <a:solidFill>
                            <a:schemeClr val="tx1"/>
                          </a:solidFill>
                          <a:effectLst/>
                          <a:latin typeface="+mn-lt"/>
                          <a:ea typeface="+mn-ea"/>
                          <a:cs typeface="+mn-cs"/>
                        </a:rPr>
                        <a:t> prescriptions, </a:t>
                      </a:r>
                      <a:r>
                        <a:rPr lang="fr-FR" sz="2400" kern="1200" dirty="0" err="1">
                          <a:solidFill>
                            <a:schemeClr val="tx1"/>
                          </a:solidFill>
                          <a:effectLst/>
                          <a:latin typeface="+mn-lt"/>
                          <a:ea typeface="+mn-ea"/>
                          <a:cs typeface="+mn-cs"/>
                        </a:rPr>
                        <a:t>suppliers</a:t>
                      </a:r>
                      <a:r>
                        <a:rPr lang="fr-FR" sz="2400" kern="1200" dirty="0">
                          <a:solidFill>
                            <a:schemeClr val="tx1"/>
                          </a:solidFill>
                          <a:effectLst/>
                          <a:latin typeface="+mn-lt"/>
                          <a:ea typeface="+mn-ea"/>
                          <a:cs typeface="+mn-cs"/>
                        </a:rPr>
                        <a:t> </a:t>
                      </a:r>
                      <a:r>
                        <a:rPr lang="fr-FR" sz="2400" kern="1200" dirty="0" err="1">
                          <a:solidFill>
                            <a:schemeClr val="tx1"/>
                          </a:solidFill>
                          <a:effectLst/>
                          <a:latin typeface="+mn-lt"/>
                          <a:ea typeface="+mn-ea"/>
                          <a:cs typeface="+mn-cs"/>
                        </a:rPr>
                        <a:t>interchange</a:t>
                      </a:r>
                      <a:r>
                        <a:rPr lang="fr-FR" sz="2400" kern="1200" dirty="0">
                          <a:solidFill>
                            <a:schemeClr val="tx1"/>
                          </a:solidFill>
                          <a:effectLst/>
                          <a:latin typeface="+mn-lt"/>
                          <a:ea typeface="+mn-ea"/>
                          <a:cs typeface="+mn-cs"/>
                        </a:rPr>
                        <a:t>, etc.</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Drug uniformity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Drug standard specifications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1407676">
                <a:tc>
                  <a:txBody>
                    <a:bodyPr/>
                    <a:lstStyle/>
                    <a:p>
                      <a:r>
                        <a:rPr lang="en-GB" sz="2400" kern="1200" dirty="0">
                          <a:solidFill>
                            <a:schemeClr val="tx1"/>
                          </a:solidFill>
                          <a:effectLst/>
                          <a:latin typeface="+mn-lt"/>
                          <a:ea typeface="+mn-ea"/>
                          <a:cs typeface="+mn-cs"/>
                        </a:rPr>
                        <a:t>Banks and specialized payment cards companies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Enable Credit card holder to pay a merchant for goods and services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Credit card uniformity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Credit card technical specifications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bl>
          </a:graphicData>
        </a:graphic>
      </p:graphicFrame>
      <p:sp>
        <p:nvSpPr>
          <p:cNvPr id="5" name="Rectangle 2"/>
          <p:cNvSpPr>
            <a:spLocks noChangeArrowheads="1"/>
          </p:cNvSpPr>
          <p:nvPr/>
        </p:nvSpPr>
        <p:spPr bwMode="auto">
          <a:xfrm>
            <a:off x="838202" y="2261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116636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creates standards</a:t>
            </a:r>
          </a:p>
        </p:txBody>
      </p:sp>
      <p:sp>
        <p:nvSpPr>
          <p:cNvPr id="3" name="Content Placeholder 2"/>
          <p:cNvSpPr>
            <a:spLocks noGrp="1"/>
          </p:cNvSpPr>
          <p:nvPr>
            <p:ph idx="1"/>
          </p:nvPr>
        </p:nvSpPr>
        <p:spPr/>
        <p:txBody>
          <a:bodyPr>
            <a:normAutofit lnSpcReduction="10000"/>
          </a:bodyPr>
          <a:lstStyle/>
          <a:p>
            <a:r>
              <a:rPr lang="en-GB" sz="3600" dirty="0"/>
              <a:t>Parties involved in the standardization processes:</a:t>
            </a:r>
          </a:p>
          <a:p>
            <a:pPr lvl="1"/>
            <a:r>
              <a:rPr lang="en-GB" sz="3200" dirty="0"/>
              <a:t>Users</a:t>
            </a:r>
          </a:p>
          <a:p>
            <a:pPr lvl="1"/>
            <a:r>
              <a:rPr lang="en-GB" sz="3200" dirty="0"/>
              <a:t>Interest groups</a:t>
            </a:r>
          </a:p>
          <a:p>
            <a:pPr lvl="1"/>
            <a:r>
              <a:rPr lang="en-GB" sz="3200" dirty="0"/>
              <a:t>Corporations</a:t>
            </a:r>
          </a:p>
          <a:p>
            <a:pPr lvl="1"/>
            <a:r>
              <a:rPr lang="en-GB" sz="3200" dirty="0"/>
              <a:t>Industrial or manufacturing associations</a:t>
            </a:r>
          </a:p>
          <a:p>
            <a:pPr lvl="1"/>
            <a:r>
              <a:rPr lang="en-GB" sz="3200" dirty="0"/>
              <a:t>Professional societies</a:t>
            </a:r>
          </a:p>
          <a:p>
            <a:pPr lvl="1"/>
            <a:r>
              <a:rPr lang="en-GB" sz="3200" dirty="0"/>
              <a:t>Governments</a:t>
            </a:r>
          </a:p>
          <a:p>
            <a:pPr lvl="1"/>
            <a:r>
              <a:rPr lang="en-GB" sz="3200" dirty="0"/>
              <a:t>Standards organizations</a:t>
            </a:r>
          </a:p>
          <a:p>
            <a:pPr lvl="1"/>
            <a:r>
              <a:rPr lang="en-GB" sz="3200" dirty="0"/>
              <a:t>…</a:t>
            </a:r>
          </a:p>
        </p:txBody>
      </p:sp>
    </p:spTree>
    <p:extLst>
      <p:ext uri="{BB962C8B-B14F-4D97-AF65-F5344CB8AC3E}">
        <p14:creationId xmlns:p14="http://schemas.microsoft.com/office/powerpoint/2010/main" val="3521613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creates standards</a:t>
            </a:r>
          </a:p>
        </p:txBody>
      </p:sp>
      <p:sp>
        <p:nvSpPr>
          <p:cNvPr id="3" name="Content Placeholder 2"/>
          <p:cNvSpPr>
            <a:spLocks noGrp="1"/>
          </p:cNvSpPr>
          <p:nvPr>
            <p:ph idx="1"/>
          </p:nvPr>
        </p:nvSpPr>
        <p:spPr/>
        <p:txBody>
          <a:bodyPr>
            <a:normAutofit lnSpcReduction="10000"/>
          </a:bodyPr>
          <a:lstStyle/>
          <a:p>
            <a:r>
              <a:rPr lang="en-GB" sz="3600" dirty="0"/>
              <a:t>Parties involved in the standardization processes:</a:t>
            </a:r>
          </a:p>
          <a:p>
            <a:pPr lvl="1"/>
            <a:r>
              <a:rPr lang="en-GB" sz="3200" dirty="0"/>
              <a:t>Users</a:t>
            </a:r>
          </a:p>
          <a:p>
            <a:pPr lvl="1"/>
            <a:r>
              <a:rPr lang="en-GB" sz="3200" dirty="0"/>
              <a:t>Interest groups</a:t>
            </a:r>
          </a:p>
          <a:p>
            <a:pPr lvl="1"/>
            <a:r>
              <a:rPr lang="en-GB" sz="3200" dirty="0"/>
              <a:t>Corporations</a:t>
            </a:r>
          </a:p>
          <a:p>
            <a:pPr lvl="1"/>
            <a:r>
              <a:rPr lang="en-GB" sz="3200" dirty="0"/>
              <a:t>Industrial or manufacturing associations</a:t>
            </a:r>
          </a:p>
          <a:p>
            <a:pPr lvl="1"/>
            <a:r>
              <a:rPr lang="en-GB" sz="3200" dirty="0"/>
              <a:t>Professional societies</a:t>
            </a:r>
          </a:p>
          <a:p>
            <a:pPr lvl="1"/>
            <a:r>
              <a:rPr lang="en-GB" sz="3200" dirty="0"/>
              <a:t>Governments</a:t>
            </a:r>
          </a:p>
          <a:p>
            <a:pPr lvl="1"/>
            <a:r>
              <a:rPr lang="en-GB" sz="3200" dirty="0">
                <a:solidFill>
                  <a:srgbClr val="FF0000"/>
                </a:solidFill>
              </a:rPr>
              <a:t>Standards organizations</a:t>
            </a:r>
          </a:p>
          <a:p>
            <a:pPr lvl="1"/>
            <a:r>
              <a:rPr lang="en-GB" sz="3200" dirty="0"/>
              <a:t>…</a:t>
            </a:r>
          </a:p>
        </p:txBody>
      </p:sp>
    </p:spTree>
    <p:extLst>
      <p:ext uri="{BB962C8B-B14F-4D97-AF65-F5344CB8AC3E}">
        <p14:creationId xmlns:p14="http://schemas.microsoft.com/office/powerpoint/2010/main" val="3063452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rchinf.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1726" y="2131454"/>
            <a:ext cx="5444790" cy="2989963"/>
          </a:xfrm>
          <a:prstGeom prst="rect">
            <a:avLst/>
          </a:prstGeom>
        </p:spPr>
      </p:pic>
      <p:sp>
        <p:nvSpPr>
          <p:cNvPr id="6" name="Oval 5"/>
          <p:cNvSpPr/>
          <p:nvPr/>
        </p:nvSpPr>
        <p:spPr>
          <a:xfrm>
            <a:off x="4968964" y="3020830"/>
            <a:ext cx="1446122" cy="523666"/>
          </a:xfrm>
          <a:prstGeom prst="ellipse">
            <a:avLst/>
          </a:prstGeom>
          <a:solidFill>
            <a:srgbClr val="7030A0">
              <a:alpha val="2000"/>
            </a:srgbClr>
          </a:solid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7649235" y="2767089"/>
            <a:ext cx="959605" cy="582871"/>
          </a:xfrm>
          <a:prstGeom prst="ellipse">
            <a:avLst/>
          </a:prstGeom>
          <a:solidFill>
            <a:srgbClr val="FF0000">
              <a:alpha val="2000"/>
            </a:srgbClr>
          </a:solid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71027" y="244909"/>
            <a:ext cx="7378207" cy="1384995"/>
          </a:xfrm>
          <a:prstGeom prst="rect">
            <a:avLst/>
          </a:prstGeom>
          <a:solidFill>
            <a:srgbClr val="FF0000">
              <a:alpha val="10000"/>
            </a:srgbClr>
          </a:solidFill>
        </p:spPr>
        <p:txBody>
          <a:bodyPr wrap="square">
            <a:spAutoFit/>
          </a:bodyPr>
          <a:lstStyle/>
          <a:p>
            <a:r>
              <a:rPr lang="en-GB" sz="2800" dirty="0"/>
              <a:t>The software architecture of a system is the set of structures  that supports </a:t>
            </a:r>
            <a:r>
              <a:rPr lang="en-GB" sz="2800" dirty="0">
                <a:highlight>
                  <a:srgbClr val="FFFF00"/>
                </a:highlight>
              </a:rPr>
              <a:t>reasoning</a:t>
            </a:r>
            <a:r>
              <a:rPr lang="en-GB" sz="2800" dirty="0"/>
              <a:t> about the system and the system’s properties. </a:t>
            </a:r>
          </a:p>
        </p:txBody>
      </p:sp>
      <p:sp>
        <p:nvSpPr>
          <p:cNvPr id="10" name="Rectangle 9"/>
          <p:cNvSpPr/>
          <p:nvPr/>
        </p:nvSpPr>
        <p:spPr>
          <a:xfrm>
            <a:off x="9273929" y="247577"/>
            <a:ext cx="2621329" cy="1815882"/>
          </a:xfrm>
          <a:prstGeom prst="rect">
            <a:avLst/>
          </a:prstGeom>
          <a:solidFill>
            <a:srgbClr val="00B050">
              <a:alpha val="18000"/>
            </a:srgbClr>
          </a:solidFill>
        </p:spPr>
        <p:txBody>
          <a:bodyPr wrap="square">
            <a:spAutoFit/>
          </a:bodyPr>
          <a:lstStyle/>
          <a:p>
            <a:r>
              <a:rPr lang="en-GB" sz="2800" dirty="0"/>
              <a:t>Software systems are composed of many structures</a:t>
            </a:r>
          </a:p>
        </p:txBody>
      </p:sp>
      <p:sp>
        <p:nvSpPr>
          <p:cNvPr id="12" name="Rectangle 11"/>
          <p:cNvSpPr/>
          <p:nvPr/>
        </p:nvSpPr>
        <p:spPr>
          <a:xfrm>
            <a:off x="986515" y="5573196"/>
            <a:ext cx="10213453" cy="954107"/>
          </a:xfrm>
          <a:prstGeom prst="rect">
            <a:avLst/>
          </a:prstGeom>
          <a:solidFill>
            <a:srgbClr val="7030A0">
              <a:alpha val="12000"/>
            </a:srgbClr>
          </a:solidFill>
        </p:spPr>
        <p:txBody>
          <a:bodyPr wrap="square">
            <a:spAutoFit/>
          </a:bodyPr>
          <a:lstStyle/>
          <a:p>
            <a:r>
              <a:rPr lang="en-US" sz="2800" dirty="0"/>
              <a:t>The reasoning should be about an attribute of the system that is </a:t>
            </a:r>
            <a:r>
              <a:rPr lang="en-US" sz="2800" dirty="0">
                <a:highlight>
                  <a:srgbClr val="FFFF00"/>
                </a:highlight>
              </a:rPr>
              <a:t>important to </a:t>
            </a:r>
            <a:r>
              <a:rPr lang="en-US" sz="2800" dirty="0">
                <a:solidFill>
                  <a:srgbClr val="FF0000"/>
                </a:solidFill>
                <a:highlight>
                  <a:srgbClr val="FFFF00"/>
                </a:highlight>
              </a:rPr>
              <a:t>some stakeholder</a:t>
            </a:r>
            <a:r>
              <a:rPr lang="en-US" sz="2800" dirty="0">
                <a:highlight>
                  <a:srgbClr val="FFFF00"/>
                </a:highlight>
              </a:rPr>
              <a:t>. </a:t>
            </a:r>
          </a:p>
        </p:txBody>
      </p:sp>
      <p:sp>
        <p:nvSpPr>
          <p:cNvPr id="13" name="Oval 12"/>
          <p:cNvSpPr/>
          <p:nvPr/>
        </p:nvSpPr>
        <p:spPr>
          <a:xfrm>
            <a:off x="7649234" y="3663201"/>
            <a:ext cx="959605" cy="582871"/>
          </a:xfrm>
          <a:prstGeom prst="ellipse">
            <a:avLst/>
          </a:prstGeom>
          <a:solidFill>
            <a:srgbClr val="FFFF00">
              <a:alpha val="2000"/>
            </a:srgbClr>
          </a:solid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69888" y="2443761"/>
            <a:ext cx="2811679" cy="2677656"/>
          </a:xfrm>
          <a:prstGeom prst="rect">
            <a:avLst/>
          </a:prstGeom>
          <a:solidFill>
            <a:srgbClr val="7030A0">
              <a:alpha val="12000"/>
            </a:srgbClr>
          </a:solidFill>
        </p:spPr>
        <p:txBody>
          <a:bodyPr wrap="square">
            <a:spAutoFit/>
          </a:bodyPr>
          <a:lstStyle/>
          <a:p>
            <a:r>
              <a:rPr lang="en-GB" sz="2800" dirty="0"/>
              <a:t>There are often multiple stakeholder </a:t>
            </a:r>
            <a:r>
              <a:rPr lang="en-GB" sz="2800" dirty="0">
                <a:highlight>
                  <a:srgbClr val="FFFF00"/>
                </a:highlight>
              </a:rPr>
              <a:t>perspectives</a:t>
            </a:r>
            <a:r>
              <a:rPr lang="en-GB" sz="2800" dirty="0"/>
              <a:t> on any software system </a:t>
            </a:r>
          </a:p>
        </p:txBody>
      </p:sp>
      <p:sp>
        <p:nvSpPr>
          <p:cNvPr id="2" name="Rectangle 1"/>
          <p:cNvSpPr/>
          <p:nvPr/>
        </p:nvSpPr>
        <p:spPr>
          <a:xfrm>
            <a:off x="9153020" y="3736422"/>
            <a:ext cx="2742238" cy="1384995"/>
          </a:xfrm>
          <a:prstGeom prst="rect">
            <a:avLst/>
          </a:prstGeom>
          <a:solidFill>
            <a:srgbClr val="7030A0">
              <a:alpha val="12000"/>
            </a:srgbClr>
          </a:solidFill>
        </p:spPr>
        <p:txBody>
          <a:bodyPr wrap="square">
            <a:spAutoFit/>
          </a:bodyPr>
          <a:lstStyle/>
          <a:p>
            <a:r>
              <a:rPr lang="en-GB" sz="2800" dirty="0"/>
              <a:t>Each perspective results in one or more </a:t>
            </a:r>
            <a:r>
              <a:rPr lang="en-GB" sz="2800" dirty="0">
                <a:highlight>
                  <a:srgbClr val="FFFF00"/>
                </a:highlight>
              </a:rPr>
              <a:t>concerns </a:t>
            </a:r>
          </a:p>
        </p:txBody>
      </p:sp>
    </p:spTree>
    <p:extLst>
      <p:ext uri="{BB962C8B-B14F-4D97-AF65-F5344CB8AC3E}">
        <p14:creationId xmlns:p14="http://schemas.microsoft.com/office/powerpoint/2010/main" val="104597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organization</a:t>
            </a:r>
          </a:p>
        </p:txBody>
      </p:sp>
      <p:sp>
        <p:nvSpPr>
          <p:cNvPr id="3" name="Content Placeholder 2"/>
          <p:cNvSpPr>
            <a:spLocks noGrp="1"/>
          </p:cNvSpPr>
          <p:nvPr>
            <p:ph idx="1"/>
          </p:nvPr>
        </p:nvSpPr>
        <p:spPr/>
        <p:txBody>
          <a:bodyPr>
            <a:normAutofit/>
          </a:bodyPr>
          <a:lstStyle/>
          <a:p>
            <a:r>
              <a:rPr lang="en-GB" sz="3600" dirty="0"/>
              <a:t>A standards organization / standards body / standards developing organization (SDO) / standards setting organization (SSO)</a:t>
            </a:r>
          </a:p>
          <a:p>
            <a:r>
              <a:rPr lang="en-GB" sz="3600" dirty="0"/>
              <a:t>An organization whose primary function is developing, coordinating, promulgating, revising, amending, reissuing, interpreting, or otherwise contributing to the usefulness of technical standards</a:t>
            </a:r>
          </a:p>
        </p:txBody>
      </p:sp>
    </p:spTree>
    <p:extLst>
      <p:ext uri="{BB962C8B-B14F-4D97-AF65-F5344CB8AC3E}">
        <p14:creationId xmlns:p14="http://schemas.microsoft.com/office/powerpoint/2010/main" val="4086887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standard </a:t>
            </a:r>
          </a:p>
        </p:txBody>
      </p:sp>
      <p:sp>
        <p:nvSpPr>
          <p:cNvPr id="3" name="Content Placeholder 2"/>
          <p:cNvSpPr>
            <a:spLocks noGrp="1"/>
          </p:cNvSpPr>
          <p:nvPr>
            <p:ph idx="1"/>
          </p:nvPr>
        </p:nvSpPr>
        <p:spPr/>
        <p:txBody>
          <a:bodyPr>
            <a:normAutofit/>
          </a:bodyPr>
          <a:lstStyle/>
          <a:p>
            <a:r>
              <a:rPr lang="en-GB" sz="4800" dirty="0"/>
              <a:t>An international standard is a technical standard developed by one or more international standards organizations</a:t>
            </a:r>
          </a:p>
          <a:p>
            <a:r>
              <a:rPr lang="en-GB" sz="4800" dirty="0"/>
              <a:t>International standards are available for consideration and use </a:t>
            </a:r>
            <a:r>
              <a:rPr lang="en-GB" sz="4800" dirty="0">
                <a:solidFill>
                  <a:srgbClr val="FF0000"/>
                </a:solidFill>
              </a:rPr>
              <a:t>worldwide</a:t>
            </a:r>
          </a:p>
        </p:txBody>
      </p:sp>
    </p:spTree>
    <p:extLst>
      <p:ext uri="{BB962C8B-B14F-4D97-AF65-F5344CB8AC3E}">
        <p14:creationId xmlns:p14="http://schemas.microsoft.com/office/powerpoint/2010/main" val="2526387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 of international standards</a:t>
            </a:r>
          </a:p>
        </p:txBody>
      </p:sp>
      <p:sp>
        <p:nvSpPr>
          <p:cNvPr id="3" name="Content Placeholder 2"/>
          <p:cNvSpPr>
            <a:spLocks noGrp="1"/>
          </p:cNvSpPr>
          <p:nvPr>
            <p:ph idx="1"/>
          </p:nvPr>
        </p:nvSpPr>
        <p:spPr/>
        <p:txBody>
          <a:bodyPr>
            <a:normAutofit/>
          </a:bodyPr>
          <a:lstStyle/>
          <a:p>
            <a:r>
              <a:rPr lang="en-GB" sz="4000" dirty="0"/>
              <a:t>International standards are essential for </a:t>
            </a:r>
            <a:r>
              <a:rPr lang="en-GB" sz="4000" dirty="0">
                <a:solidFill>
                  <a:srgbClr val="FF0000"/>
                </a:solidFill>
              </a:rPr>
              <a:t>eliminating technical barriers to trade</a:t>
            </a:r>
          </a:p>
          <a:p>
            <a:r>
              <a:rPr lang="en-GB" sz="4000" dirty="0"/>
              <a:t>They allow for services and products to be made available to others regardless of the country where they originated</a:t>
            </a:r>
          </a:p>
          <a:p>
            <a:endParaRPr lang="en-GB" sz="4000" dirty="0"/>
          </a:p>
        </p:txBody>
      </p:sp>
    </p:spTree>
    <p:extLst>
      <p:ext uri="{BB962C8B-B14F-4D97-AF65-F5344CB8AC3E}">
        <p14:creationId xmlns:p14="http://schemas.microsoft.com/office/powerpoint/2010/main" val="3417787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standard organizations</a:t>
            </a:r>
          </a:p>
        </p:txBody>
      </p:sp>
      <p:sp>
        <p:nvSpPr>
          <p:cNvPr id="3" name="Content Placeholder 2"/>
          <p:cNvSpPr>
            <a:spLocks noGrp="1"/>
          </p:cNvSpPr>
          <p:nvPr>
            <p:ph idx="1"/>
          </p:nvPr>
        </p:nvSpPr>
        <p:spPr>
          <a:xfrm>
            <a:off x="838200" y="1825625"/>
            <a:ext cx="6172200" cy="4351338"/>
          </a:xfrm>
        </p:spPr>
        <p:txBody>
          <a:bodyPr>
            <a:normAutofit fontScale="92500" lnSpcReduction="10000"/>
          </a:bodyPr>
          <a:lstStyle/>
          <a:p>
            <a:r>
              <a:rPr lang="en-GB" sz="4000" dirty="0"/>
              <a:t>ISO</a:t>
            </a:r>
          </a:p>
          <a:p>
            <a:pPr lvl="1"/>
            <a:r>
              <a:rPr lang="en-GB" sz="3600" dirty="0"/>
              <a:t>International Organization for Standardization </a:t>
            </a:r>
          </a:p>
          <a:p>
            <a:r>
              <a:rPr lang="en-GB" sz="4000" dirty="0"/>
              <a:t>ITU</a:t>
            </a:r>
          </a:p>
          <a:p>
            <a:pPr lvl="1"/>
            <a:r>
              <a:rPr lang="en-GB" sz="3600" dirty="0"/>
              <a:t>International Telecommunication Union </a:t>
            </a:r>
          </a:p>
          <a:p>
            <a:r>
              <a:rPr lang="en-GB" sz="4000" dirty="0"/>
              <a:t>IEC</a:t>
            </a:r>
          </a:p>
          <a:p>
            <a:pPr lvl="1"/>
            <a:r>
              <a:rPr lang="en-GB" sz="3600" dirty="0"/>
              <a:t>International </a:t>
            </a:r>
            <a:r>
              <a:rPr lang="en-GB" sz="3600" dirty="0" err="1"/>
              <a:t>Electrotechnical</a:t>
            </a:r>
            <a:r>
              <a:rPr lang="en-GB" sz="3600" dirty="0"/>
              <a:t> Commission </a:t>
            </a: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7581" y="1574651"/>
            <a:ext cx="2083224" cy="2083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5897" y="4440758"/>
            <a:ext cx="1960065" cy="196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7482" y="2661780"/>
            <a:ext cx="2377859" cy="2377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204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World Standards Cooperation alliance</a:t>
            </a:r>
          </a:p>
        </p:txBody>
      </p:sp>
      <p:sp>
        <p:nvSpPr>
          <p:cNvPr id="3" name="Content Placeholder 2"/>
          <p:cNvSpPr>
            <a:spLocks noGrp="1"/>
          </p:cNvSpPr>
          <p:nvPr>
            <p:ph idx="1"/>
          </p:nvPr>
        </p:nvSpPr>
        <p:spPr/>
        <p:txBody>
          <a:bodyPr>
            <a:normAutofit/>
          </a:bodyPr>
          <a:lstStyle/>
          <a:p>
            <a:r>
              <a:rPr lang="en-GB" sz="3600" dirty="0"/>
              <a:t>Together, these three organizations have formed the World Standards Cooperation alliance</a:t>
            </a:r>
          </a:p>
          <a:p>
            <a:endParaRPr lang="en-GB" sz="3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102" y="2231198"/>
            <a:ext cx="8346511" cy="4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2916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 - The International Organization for Standardization </a:t>
            </a:r>
          </a:p>
        </p:txBody>
      </p:sp>
      <p:sp>
        <p:nvSpPr>
          <p:cNvPr id="3" name="Content Placeholder 2"/>
          <p:cNvSpPr>
            <a:spLocks noGrp="1"/>
          </p:cNvSpPr>
          <p:nvPr>
            <p:ph idx="1"/>
          </p:nvPr>
        </p:nvSpPr>
        <p:spPr/>
        <p:txBody>
          <a:bodyPr>
            <a:normAutofit/>
          </a:bodyPr>
          <a:lstStyle/>
          <a:p>
            <a:r>
              <a:rPr lang="en-GB" sz="3200" dirty="0"/>
              <a:t>An international standard development organization</a:t>
            </a:r>
          </a:p>
          <a:p>
            <a:pPr lvl="1"/>
            <a:r>
              <a:rPr lang="en-GB" sz="3200" dirty="0"/>
              <a:t>It works in 167 countries</a:t>
            </a:r>
          </a:p>
          <a:p>
            <a:r>
              <a:rPr lang="en-GB" sz="3200" dirty="0"/>
              <a:t>Develops and publishes standardization in </a:t>
            </a:r>
            <a:r>
              <a:rPr lang="en-GB" sz="3200" dirty="0">
                <a:highlight>
                  <a:srgbClr val="FFFF00"/>
                </a:highlight>
              </a:rPr>
              <a:t>all technical and nontechnical fields </a:t>
            </a:r>
            <a:r>
              <a:rPr lang="en-GB" sz="3200" dirty="0"/>
              <a:t>other than electrical and electronic engineering</a:t>
            </a:r>
          </a:p>
          <a:p>
            <a:pPr lvl="1"/>
            <a:r>
              <a:rPr lang="en-GB" sz="3200" dirty="0"/>
              <a:t>Electronic engineering standards are responsibility of IEC - International Electrotechnical Commission</a:t>
            </a:r>
          </a:p>
        </p:txBody>
      </p:sp>
    </p:spTree>
    <p:extLst>
      <p:ext uri="{BB962C8B-B14F-4D97-AF65-F5344CB8AC3E}">
        <p14:creationId xmlns:p14="http://schemas.microsoft.com/office/powerpoint/2010/main" val="1061596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FFD62-2A45-4D2C-6E3F-27A2B0C4EF8E}"/>
              </a:ext>
            </a:extLst>
          </p:cNvPr>
          <p:cNvSpPr>
            <a:spLocks noGrp="1"/>
          </p:cNvSpPr>
          <p:nvPr>
            <p:ph type="title"/>
          </p:nvPr>
        </p:nvSpPr>
        <p:spPr/>
        <p:txBody>
          <a:bodyPr/>
          <a:lstStyle/>
          <a:p>
            <a:r>
              <a:rPr lang="en-AU" dirty="0"/>
              <a:t>Example</a:t>
            </a:r>
            <a:endParaRPr lang="x-none" dirty="0"/>
          </a:p>
        </p:txBody>
      </p:sp>
      <p:sp>
        <p:nvSpPr>
          <p:cNvPr id="3" name="内容占位符 2">
            <a:extLst>
              <a:ext uri="{FF2B5EF4-FFF2-40B4-BE49-F238E27FC236}">
                <a16:creationId xmlns:a16="http://schemas.microsoft.com/office/drawing/2014/main" id="{B8BD7478-DCE2-F292-1A07-662C6A25C7AB}"/>
              </a:ext>
            </a:extLst>
          </p:cNvPr>
          <p:cNvSpPr>
            <a:spLocks noGrp="1"/>
          </p:cNvSpPr>
          <p:nvPr>
            <p:ph idx="1"/>
          </p:nvPr>
        </p:nvSpPr>
        <p:spPr>
          <a:xfrm>
            <a:off x="838200" y="1825625"/>
            <a:ext cx="3694234" cy="3568308"/>
          </a:xfrm>
        </p:spPr>
        <p:txBody>
          <a:bodyPr>
            <a:normAutofit fontScale="92500" lnSpcReduction="10000"/>
          </a:bodyPr>
          <a:lstStyle/>
          <a:p>
            <a:r>
              <a:rPr lang="en-AU" sz="3600" dirty="0"/>
              <a:t>This tea was made by a company that uses a quality management system specified in one of ISO standards</a:t>
            </a:r>
          </a:p>
          <a:p>
            <a:pPr lvl="1"/>
            <a:r>
              <a:rPr lang="en-AU" sz="3200" dirty="0"/>
              <a:t>ISO9001:2015</a:t>
            </a:r>
            <a:endParaRPr lang="x-none" sz="3200" dirty="0"/>
          </a:p>
        </p:txBody>
      </p:sp>
      <p:pic>
        <p:nvPicPr>
          <p:cNvPr id="5" name="图片 4">
            <a:extLst>
              <a:ext uri="{FF2B5EF4-FFF2-40B4-BE49-F238E27FC236}">
                <a16:creationId xmlns:a16="http://schemas.microsoft.com/office/drawing/2014/main" id="{E54E1B14-F258-C0D7-016D-0D7EF0E4FEE3}"/>
              </a:ext>
            </a:extLst>
          </p:cNvPr>
          <p:cNvPicPr>
            <a:picLocks noChangeAspect="1"/>
          </p:cNvPicPr>
          <p:nvPr/>
        </p:nvPicPr>
        <p:blipFill>
          <a:blip r:embed="rId2"/>
          <a:stretch>
            <a:fillRect/>
          </a:stretch>
        </p:blipFill>
        <p:spPr>
          <a:xfrm>
            <a:off x="4639639" y="449398"/>
            <a:ext cx="3770438" cy="4665735"/>
          </a:xfrm>
          <a:prstGeom prst="rect">
            <a:avLst/>
          </a:prstGeom>
        </p:spPr>
      </p:pic>
      <p:pic>
        <p:nvPicPr>
          <p:cNvPr id="7" name="图片 6">
            <a:extLst>
              <a:ext uri="{FF2B5EF4-FFF2-40B4-BE49-F238E27FC236}">
                <a16:creationId xmlns:a16="http://schemas.microsoft.com/office/drawing/2014/main" id="{F04253E0-429C-E184-F746-85DBB88864F9}"/>
              </a:ext>
            </a:extLst>
          </p:cNvPr>
          <p:cNvPicPr>
            <a:picLocks noChangeAspect="1"/>
          </p:cNvPicPr>
          <p:nvPr/>
        </p:nvPicPr>
        <p:blipFill>
          <a:blip r:embed="rId3"/>
          <a:stretch>
            <a:fillRect/>
          </a:stretch>
        </p:blipFill>
        <p:spPr>
          <a:xfrm>
            <a:off x="8823965" y="331738"/>
            <a:ext cx="2785838" cy="4855638"/>
          </a:xfrm>
          <a:prstGeom prst="rect">
            <a:avLst/>
          </a:prstGeom>
        </p:spPr>
      </p:pic>
      <p:pic>
        <p:nvPicPr>
          <p:cNvPr id="13" name="图片 12">
            <a:extLst>
              <a:ext uri="{FF2B5EF4-FFF2-40B4-BE49-F238E27FC236}">
                <a16:creationId xmlns:a16="http://schemas.microsoft.com/office/drawing/2014/main" id="{38AD016E-18E3-DA92-9EFA-33FB254E1796}"/>
              </a:ext>
            </a:extLst>
          </p:cNvPr>
          <p:cNvPicPr>
            <a:picLocks noChangeAspect="1"/>
          </p:cNvPicPr>
          <p:nvPr/>
        </p:nvPicPr>
        <p:blipFill>
          <a:blip r:embed="rId4"/>
          <a:stretch>
            <a:fillRect/>
          </a:stretch>
        </p:blipFill>
        <p:spPr>
          <a:xfrm>
            <a:off x="0" y="5606022"/>
            <a:ext cx="12192000" cy="1087683"/>
          </a:xfrm>
          <a:prstGeom prst="rect">
            <a:avLst/>
          </a:prstGeom>
        </p:spPr>
      </p:pic>
      <p:sp>
        <p:nvSpPr>
          <p:cNvPr id="14" name="矩形: 圆角 13">
            <a:extLst>
              <a:ext uri="{FF2B5EF4-FFF2-40B4-BE49-F238E27FC236}">
                <a16:creationId xmlns:a16="http://schemas.microsoft.com/office/drawing/2014/main" id="{A5098A92-CFF5-C61D-EDB0-D88AC360FC7F}"/>
              </a:ext>
            </a:extLst>
          </p:cNvPr>
          <p:cNvSpPr/>
          <p:nvPr/>
        </p:nvSpPr>
        <p:spPr>
          <a:xfrm>
            <a:off x="8517282" y="3276600"/>
            <a:ext cx="3587515" cy="304800"/>
          </a:xfrm>
          <a:prstGeom prst="roundRect">
            <a:avLst/>
          </a:prstGeom>
          <a:solidFill>
            <a:srgbClr val="FFFF00">
              <a:alpha val="19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0248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 Standardization process</a:t>
            </a:r>
          </a:p>
        </p:txBody>
      </p:sp>
      <p:sp>
        <p:nvSpPr>
          <p:cNvPr id="3" name="Content Placeholder 2"/>
          <p:cNvSpPr>
            <a:spLocks noGrp="1"/>
          </p:cNvSpPr>
          <p:nvPr>
            <p:ph idx="1"/>
          </p:nvPr>
        </p:nvSpPr>
        <p:spPr/>
        <p:txBody>
          <a:bodyPr>
            <a:normAutofit fontScale="92500" lnSpcReduction="20000"/>
          </a:bodyPr>
          <a:lstStyle/>
          <a:p>
            <a:r>
              <a:rPr lang="en-GB" dirty="0"/>
              <a:t>ISO has 804 technical committees and subcommittees concerned with standards development</a:t>
            </a:r>
          </a:p>
          <a:p>
            <a:r>
              <a:rPr lang="en-GB" dirty="0"/>
              <a:t>International Standards are developed by ISO technical committees (TC) and subcommittees (SC) by a process with six steps</a:t>
            </a:r>
          </a:p>
          <a:p>
            <a:pPr lvl="2"/>
            <a:r>
              <a:rPr lang="en-GB" sz="2400" dirty="0"/>
              <a:t>Stage 1: Proposal stage</a:t>
            </a:r>
          </a:p>
          <a:p>
            <a:pPr lvl="2"/>
            <a:r>
              <a:rPr lang="en-GB" sz="2400" dirty="0"/>
              <a:t>Stage 2: Preparatory stage</a:t>
            </a:r>
          </a:p>
          <a:p>
            <a:pPr lvl="2"/>
            <a:r>
              <a:rPr lang="en-GB" sz="2400" dirty="0"/>
              <a:t>Stage 3: Committee stage</a:t>
            </a:r>
          </a:p>
          <a:p>
            <a:pPr lvl="2"/>
            <a:r>
              <a:rPr lang="en-GB" sz="2400" dirty="0"/>
              <a:t>Stage 4: Enquiry stage</a:t>
            </a:r>
          </a:p>
          <a:p>
            <a:pPr lvl="2"/>
            <a:r>
              <a:rPr lang="en-GB" sz="2400" dirty="0"/>
              <a:t>Stage 5: Approval stage</a:t>
            </a:r>
          </a:p>
          <a:p>
            <a:pPr lvl="2"/>
            <a:r>
              <a:rPr lang="en-GB" sz="2400" dirty="0"/>
              <a:t>Stage 6: Publication stage</a:t>
            </a:r>
          </a:p>
          <a:p>
            <a:r>
              <a:rPr lang="en-GB" dirty="0"/>
              <a:t>As of April 2022, the ISO has developed over 24,261 standards, covering everything from manufactured products and technology to food safety, agriculture, and healthcare </a:t>
            </a:r>
          </a:p>
        </p:txBody>
      </p:sp>
    </p:spTree>
    <p:extLst>
      <p:ext uri="{BB962C8B-B14F-4D97-AF65-F5344CB8AC3E}">
        <p14:creationId xmlns:p14="http://schemas.microsoft.com/office/powerpoint/2010/main" val="2441964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Joint technical committee with IEC</a:t>
            </a:r>
          </a:p>
        </p:txBody>
      </p:sp>
      <p:sp>
        <p:nvSpPr>
          <p:cNvPr id="3" name="Content Placeholder 2"/>
          <p:cNvSpPr>
            <a:spLocks noGrp="1"/>
          </p:cNvSpPr>
          <p:nvPr>
            <p:ph idx="1"/>
          </p:nvPr>
        </p:nvSpPr>
        <p:spPr/>
        <p:txBody>
          <a:bodyPr>
            <a:normAutofit/>
          </a:bodyPr>
          <a:lstStyle/>
          <a:p>
            <a:r>
              <a:rPr lang="en-GB" sz="4000" dirty="0"/>
              <a:t>ISO/IEC JTC 1</a:t>
            </a:r>
          </a:p>
          <a:p>
            <a:r>
              <a:rPr lang="en-GB" sz="4000" dirty="0"/>
              <a:t>ISO has a joint technical committee (JTC) with the International Electrotechnical Commission (IEC) to develop standards relating to </a:t>
            </a:r>
            <a:r>
              <a:rPr lang="en-GB" sz="4000" dirty="0">
                <a:solidFill>
                  <a:srgbClr val="FF0000"/>
                </a:solidFill>
              </a:rPr>
              <a:t>information technology</a:t>
            </a:r>
            <a:endParaRPr lang="en-GB" sz="4000" dirty="0"/>
          </a:p>
          <a:p>
            <a:endParaRPr lang="en-GB" sz="4000" dirty="0"/>
          </a:p>
        </p:txBody>
      </p:sp>
    </p:spTree>
    <p:extLst>
      <p:ext uri="{BB962C8B-B14F-4D97-AF65-F5344CB8AC3E}">
        <p14:creationId xmlns:p14="http://schemas.microsoft.com/office/powerpoint/2010/main" val="1789567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Scope and mission</a:t>
            </a:r>
          </a:p>
        </p:txBody>
      </p:sp>
      <p:sp>
        <p:nvSpPr>
          <p:cNvPr id="3" name="Content Placeholder 2"/>
          <p:cNvSpPr>
            <a:spLocks noGrp="1"/>
          </p:cNvSpPr>
          <p:nvPr>
            <p:ph idx="1"/>
          </p:nvPr>
        </p:nvSpPr>
        <p:spPr/>
        <p:txBody>
          <a:bodyPr>
            <a:normAutofit/>
          </a:bodyPr>
          <a:lstStyle/>
          <a:p>
            <a:r>
              <a:rPr lang="en-GB" dirty="0"/>
              <a:t>Develop, maintain, promote and facilitate IT standards required by global markets meeting business and user requirements concerning:</a:t>
            </a:r>
          </a:p>
          <a:p>
            <a:pPr lvl="1"/>
            <a:r>
              <a:rPr lang="en-GB" dirty="0"/>
              <a:t>The design and development of IT systems and tools</a:t>
            </a:r>
          </a:p>
          <a:p>
            <a:pPr lvl="1"/>
            <a:r>
              <a:rPr lang="en-GB" dirty="0"/>
              <a:t>The performance and quality of IT products and systems</a:t>
            </a:r>
          </a:p>
          <a:p>
            <a:pPr lvl="1"/>
            <a:r>
              <a:rPr lang="en-GB" dirty="0"/>
              <a:t>The security of IT systems and information</a:t>
            </a:r>
          </a:p>
          <a:p>
            <a:pPr lvl="1"/>
            <a:r>
              <a:rPr lang="en-GB" dirty="0"/>
              <a:t>The portability of application programs</a:t>
            </a:r>
          </a:p>
          <a:p>
            <a:pPr lvl="1"/>
            <a:r>
              <a:rPr lang="en-GB" dirty="0"/>
              <a:t>The interoperability of IT products and systems</a:t>
            </a:r>
          </a:p>
          <a:p>
            <a:pPr lvl="1"/>
            <a:r>
              <a:rPr lang="en-GB" dirty="0"/>
              <a:t>The unified tools and environments</a:t>
            </a:r>
          </a:p>
          <a:p>
            <a:pPr lvl="1"/>
            <a:r>
              <a:rPr lang="en-GB" dirty="0"/>
              <a:t>The harmonized IT vocabulary</a:t>
            </a:r>
          </a:p>
          <a:p>
            <a:pPr lvl="1"/>
            <a:r>
              <a:rPr lang="en-GB" dirty="0"/>
              <a:t>The user-friendly and ergonomically-designed user interfaces</a:t>
            </a:r>
          </a:p>
        </p:txBody>
      </p:sp>
    </p:spTree>
    <p:extLst>
      <p:ext uri="{BB962C8B-B14F-4D97-AF65-F5344CB8AC3E}">
        <p14:creationId xmlns:p14="http://schemas.microsoft.com/office/powerpoint/2010/main" val="1472904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Architecture Is a Set of Software Structures </a:t>
            </a:r>
          </a:p>
        </p:txBody>
      </p:sp>
      <p:sp>
        <p:nvSpPr>
          <p:cNvPr id="3" name="Content Placeholder 2"/>
          <p:cNvSpPr>
            <a:spLocks noGrp="1"/>
          </p:cNvSpPr>
          <p:nvPr>
            <p:ph idx="1"/>
          </p:nvPr>
        </p:nvSpPr>
        <p:spPr/>
        <p:txBody>
          <a:bodyPr>
            <a:normAutofit/>
          </a:bodyPr>
          <a:lstStyle/>
          <a:p>
            <a:r>
              <a:rPr lang="en-US" dirty="0"/>
              <a:t>A structure is a set of elements held together by a relation. </a:t>
            </a:r>
          </a:p>
          <a:p>
            <a:r>
              <a:rPr lang="en-US" dirty="0"/>
              <a:t>Software systems are composed of many structures, and no single structure holds claim to being the  architecture.</a:t>
            </a:r>
          </a:p>
          <a:p>
            <a:r>
              <a:rPr lang="en-US" dirty="0"/>
              <a:t>There are three important categories of architectural structures.</a:t>
            </a:r>
          </a:p>
          <a:p>
            <a:pPr marL="971550" lvl="1" indent="-514350">
              <a:buFont typeface="+mj-lt"/>
              <a:buAutoNum type="arabicPeriod"/>
            </a:pPr>
            <a:r>
              <a:rPr lang="en-US" dirty="0">
                <a:highlight>
                  <a:srgbClr val="FFFF00"/>
                </a:highlight>
              </a:rPr>
              <a:t>Module</a:t>
            </a:r>
          </a:p>
          <a:p>
            <a:pPr marL="971550" lvl="1" indent="-514350">
              <a:buFont typeface="+mj-lt"/>
              <a:buAutoNum type="arabicPeriod"/>
            </a:pPr>
            <a:r>
              <a:rPr lang="en-US" dirty="0">
                <a:highlight>
                  <a:srgbClr val="FFFF00"/>
                </a:highlight>
              </a:rPr>
              <a:t>Component and Connector</a:t>
            </a:r>
          </a:p>
          <a:p>
            <a:pPr marL="971550" lvl="1" indent="-514350">
              <a:buFont typeface="+mj-lt"/>
              <a:buAutoNum type="arabicPeriod"/>
            </a:pPr>
            <a:r>
              <a:rPr lang="en-US" dirty="0">
                <a:highlight>
                  <a:srgbClr val="FFFF00"/>
                </a:highlight>
              </a:rPr>
              <a:t>Allocation</a:t>
            </a:r>
          </a:p>
        </p:txBody>
      </p:sp>
    </p:spTree>
    <p:extLst>
      <p:ext uri="{BB962C8B-B14F-4D97-AF65-F5344CB8AC3E}">
        <p14:creationId xmlns:p14="http://schemas.microsoft.com/office/powerpoint/2010/main" val="30309140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participation</a:t>
            </a:r>
          </a:p>
        </p:txBody>
      </p:sp>
      <p:sp>
        <p:nvSpPr>
          <p:cNvPr id="3" name="Content Placeholder 2"/>
          <p:cNvSpPr>
            <a:spLocks noGrp="1"/>
          </p:cNvSpPr>
          <p:nvPr>
            <p:ph idx="1"/>
          </p:nvPr>
        </p:nvSpPr>
        <p:spPr/>
        <p:txBody>
          <a:bodyPr>
            <a:normAutofit/>
          </a:bodyPr>
          <a:lstStyle/>
          <a:p>
            <a:r>
              <a:rPr lang="en-GB" sz="3600" dirty="0"/>
              <a:t>Has 39 participating members</a:t>
            </a:r>
          </a:p>
          <a:p>
            <a:r>
              <a:rPr lang="en-GB" sz="3600" dirty="0"/>
              <a:t>China is a participating member represented by SAC - the Standardization Administration of the P. R. C </a:t>
            </a:r>
          </a:p>
        </p:txBody>
      </p:sp>
    </p:spTree>
    <p:extLst>
      <p:ext uri="{BB962C8B-B14F-4D97-AF65-F5344CB8AC3E}">
        <p14:creationId xmlns:p14="http://schemas.microsoft.com/office/powerpoint/2010/main" val="4705170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GB" dirty="0"/>
              <a:t>Standardization Administration of the People's Republic of China (SAC), established in April 2001, is authorized by the State Council to undertake unified management, supervision and overall coordination of standardization work in China</a:t>
            </a:r>
          </a:p>
          <a:p>
            <a:r>
              <a:rPr lang="en-GB" dirty="0"/>
              <a:t>SAC represents China to join </a:t>
            </a:r>
          </a:p>
          <a:p>
            <a:pPr lvl="1"/>
            <a:r>
              <a:rPr lang="en-GB" dirty="0"/>
              <a:t>International Organization for Standardization (ISO)</a:t>
            </a:r>
          </a:p>
          <a:p>
            <a:pPr lvl="1"/>
            <a:r>
              <a:rPr lang="en-GB" dirty="0"/>
              <a:t>International </a:t>
            </a:r>
            <a:r>
              <a:rPr lang="en-GB" dirty="0" err="1"/>
              <a:t>Electrotechnical</a:t>
            </a:r>
            <a:r>
              <a:rPr lang="en-GB" dirty="0"/>
              <a:t> Commission (IEC)</a:t>
            </a:r>
          </a:p>
          <a:p>
            <a:pPr lvl="1"/>
            <a:r>
              <a:rPr lang="en-GB" dirty="0"/>
              <a:t>other international and regional standardization organizations.</a:t>
            </a:r>
          </a:p>
          <a:p>
            <a:r>
              <a:rPr lang="en-GB" dirty="0"/>
              <a:t>SAC is also responsible for organizing the activities of Chinese National Committee for ISO and IEC</a:t>
            </a:r>
          </a:p>
          <a:p>
            <a:r>
              <a:rPr lang="en-GB" dirty="0"/>
              <a:t>SAC approves and organizes the implementation of international cooperation and exchanging projects on standardization</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6299" y="363254"/>
            <a:ext cx="7742994" cy="1339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980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Structure</a:t>
            </a:r>
          </a:p>
        </p:txBody>
      </p:sp>
      <p:sp>
        <p:nvSpPr>
          <p:cNvPr id="3" name="Content Placeholder 2"/>
          <p:cNvSpPr>
            <a:spLocks noGrp="1"/>
          </p:cNvSpPr>
          <p:nvPr>
            <p:ph idx="1"/>
          </p:nvPr>
        </p:nvSpPr>
        <p:spPr/>
        <p:txBody>
          <a:bodyPr>
            <a:normAutofit fontScale="92500" lnSpcReduction="10000"/>
          </a:bodyPr>
          <a:lstStyle/>
          <a:p>
            <a:r>
              <a:rPr lang="en-GB" sz="3600" dirty="0"/>
              <a:t>Most work on the development of standards is done by subcommittees (SCs), each of which deals with a particular field</a:t>
            </a:r>
          </a:p>
          <a:p>
            <a:pPr lvl="1"/>
            <a:r>
              <a:rPr lang="en-GB" sz="3200" dirty="0"/>
              <a:t>Subcommittee dealing with the field of software and systems engineering is called </a:t>
            </a:r>
            <a:r>
              <a:rPr lang="it-IT" sz="3200" dirty="0">
                <a:solidFill>
                  <a:srgbClr val="FF0000"/>
                </a:solidFill>
              </a:rPr>
              <a:t>ISO/IEC JTC 1/SC </a:t>
            </a:r>
            <a:r>
              <a:rPr lang="en-GB" sz="3200" dirty="0">
                <a:solidFill>
                  <a:srgbClr val="FF0000"/>
                </a:solidFill>
              </a:rPr>
              <a:t>7</a:t>
            </a:r>
          </a:p>
          <a:p>
            <a:pPr lvl="2"/>
            <a:r>
              <a:rPr lang="en-GB" sz="2800" dirty="0"/>
              <a:t>Scope: standardization of processes, supporting tools and supporting technologies for the engineering of software products and systems</a:t>
            </a:r>
          </a:p>
          <a:p>
            <a:r>
              <a:rPr lang="en-GB" sz="3600" dirty="0"/>
              <a:t>Most of these subcommittees have several working groups (WGs)</a:t>
            </a:r>
          </a:p>
        </p:txBody>
      </p:sp>
    </p:spTree>
    <p:extLst>
      <p:ext uri="{BB962C8B-B14F-4D97-AF65-F5344CB8AC3E}">
        <p14:creationId xmlns:p14="http://schemas.microsoft.com/office/powerpoint/2010/main" val="132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WG 42</a:t>
            </a:r>
          </a:p>
        </p:txBody>
      </p:sp>
      <p:sp>
        <p:nvSpPr>
          <p:cNvPr id="3" name="Content Placeholder 2"/>
          <p:cNvSpPr>
            <a:spLocks noGrp="1"/>
          </p:cNvSpPr>
          <p:nvPr>
            <p:ph idx="1"/>
          </p:nvPr>
        </p:nvSpPr>
        <p:spPr>
          <a:xfrm>
            <a:off x="838200" y="1825625"/>
            <a:ext cx="5341049" cy="4351338"/>
          </a:xfrm>
        </p:spPr>
        <p:txBody>
          <a:bodyPr>
            <a:normAutofit lnSpcReduction="10000"/>
          </a:bodyPr>
          <a:lstStyle/>
          <a:p>
            <a:r>
              <a:rPr lang="en-GB" dirty="0"/>
              <a:t>Working group that carries out specific tasks in standards development within the field of architecture</a:t>
            </a:r>
          </a:p>
          <a:p>
            <a:r>
              <a:rPr lang="en-GB" dirty="0"/>
              <a:t>Flagship standard: </a:t>
            </a:r>
          </a:p>
          <a:p>
            <a:pPr lvl="1"/>
            <a:r>
              <a:rPr lang="en-GB" dirty="0"/>
              <a:t>ISO/IEC/IEEE 42010:2022 Software, systems and enterprise — Architecture description</a:t>
            </a:r>
          </a:p>
          <a:p>
            <a:pPr lvl="1"/>
            <a:r>
              <a:rPr lang="en-GB" dirty="0"/>
              <a:t>Publication date : 2022-11</a:t>
            </a:r>
          </a:p>
          <a:p>
            <a:r>
              <a:rPr lang="en-GB" dirty="0">
                <a:hlinkClick r:id="rId2"/>
              </a:rPr>
              <a:t>https://www.iso.org/standard/74393.html</a:t>
            </a:r>
            <a:endParaRPr lang="en-GB" dirty="0"/>
          </a:p>
          <a:p>
            <a:endParaRPr lang="en-GB" dirty="0"/>
          </a:p>
          <a:p>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458" y="130175"/>
            <a:ext cx="5084762" cy="672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10026174" y="4265858"/>
            <a:ext cx="1446122" cy="906344"/>
          </a:xfrm>
          <a:prstGeom prst="ellipse">
            <a:avLst/>
          </a:prstGeom>
          <a:solidFill>
            <a:srgbClr val="FF0000">
              <a:alpha val="2000"/>
            </a:srgbClr>
          </a:solid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6772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a:t>
            </a:r>
          </a:p>
        </p:txBody>
      </p:sp>
      <p:sp>
        <p:nvSpPr>
          <p:cNvPr id="3" name="Content Placeholder 2"/>
          <p:cNvSpPr>
            <a:spLocks noGrp="1"/>
          </p:cNvSpPr>
          <p:nvPr>
            <p:ph idx="1"/>
          </p:nvPr>
        </p:nvSpPr>
        <p:spPr/>
        <p:txBody>
          <a:bodyPr>
            <a:normAutofit/>
          </a:bodyPr>
          <a:lstStyle/>
          <a:p>
            <a:r>
              <a:rPr lang="en-US" sz="4000" dirty="0"/>
              <a:t>Principle of architecture documentation:</a:t>
            </a:r>
          </a:p>
          <a:p>
            <a:pPr lvl="1"/>
            <a:r>
              <a:rPr lang="en-US" sz="3600" i="1" dirty="0"/>
              <a:t>Documenting an architecture is a matter of documenting the </a:t>
            </a:r>
            <a:r>
              <a:rPr lang="en-US" sz="3600" i="1" dirty="0">
                <a:solidFill>
                  <a:srgbClr val="FF0000"/>
                </a:solidFill>
              </a:rPr>
              <a:t>relevant views </a:t>
            </a:r>
            <a:r>
              <a:rPr lang="en-US" sz="3600" i="1" dirty="0"/>
              <a:t>and then adding documentation that applies to more than one view.</a:t>
            </a:r>
          </a:p>
          <a:p>
            <a:endParaRPr lang="en-US" sz="4000" dirty="0"/>
          </a:p>
        </p:txBody>
      </p:sp>
    </p:spTree>
    <p:extLst>
      <p:ext uri="{BB962C8B-B14F-4D97-AF65-F5344CB8AC3E}">
        <p14:creationId xmlns:p14="http://schemas.microsoft.com/office/powerpoint/2010/main" val="3575000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views to include in the documentation?</a:t>
            </a:r>
          </a:p>
        </p:txBody>
      </p:sp>
    </p:spTree>
    <p:extLst>
      <p:ext uri="{BB962C8B-B14F-4D97-AF65-F5344CB8AC3E}">
        <p14:creationId xmlns:p14="http://schemas.microsoft.com/office/powerpoint/2010/main" val="3373084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views to include in the documentation?</a:t>
            </a:r>
          </a:p>
        </p:txBody>
      </p:sp>
      <p:sp>
        <p:nvSpPr>
          <p:cNvPr id="3" name="Content Placeholder 2"/>
          <p:cNvSpPr>
            <a:spLocks noGrp="1"/>
          </p:cNvSpPr>
          <p:nvPr>
            <p:ph idx="1"/>
          </p:nvPr>
        </p:nvSpPr>
        <p:spPr/>
        <p:txBody>
          <a:bodyPr>
            <a:normAutofit/>
          </a:bodyPr>
          <a:lstStyle/>
          <a:p>
            <a:r>
              <a:rPr lang="en-GB" dirty="0"/>
              <a:t>We can find guidelines in the standard that specifies desired properties of an Architecture Description.</a:t>
            </a:r>
          </a:p>
          <a:p>
            <a:r>
              <a:rPr lang="en-GB" dirty="0"/>
              <a:t>Standard ISO/IEC/IEEE 42010:2022, Software, systems and enterprise — Architecture description</a:t>
            </a:r>
          </a:p>
          <a:p>
            <a:pPr lvl="1"/>
            <a:r>
              <a:rPr lang="en-GB" dirty="0"/>
              <a:t>the latest edition of the original IEEE </a:t>
            </a:r>
            <a:r>
              <a:rPr lang="en-GB" dirty="0" err="1"/>
              <a:t>Std</a:t>
            </a:r>
            <a:r>
              <a:rPr lang="en-GB" dirty="0"/>
              <a:t> 1471:2000, Recommended Practice for Architectural Description of Software-intensive Systems. </a:t>
            </a:r>
          </a:p>
          <a:p>
            <a:r>
              <a:rPr lang="en-GB" dirty="0">
                <a:hlinkClick r:id="rId2"/>
              </a:rPr>
              <a:t>https://www.iso.org/standard/74393.html</a:t>
            </a:r>
            <a:endParaRPr lang="en-GB" dirty="0"/>
          </a:p>
          <a:p>
            <a:endParaRPr lang="en-GB" dirty="0"/>
          </a:p>
          <a:p>
            <a:endParaRPr lang="en-GB" dirty="0"/>
          </a:p>
        </p:txBody>
      </p:sp>
    </p:spTree>
    <p:extLst>
      <p:ext uri="{BB962C8B-B14F-4D97-AF65-F5344CB8AC3E}">
        <p14:creationId xmlns:p14="http://schemas.microsoft.com/office/powerpoint/2010/main" val="433761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Identification of stakeholders</a:t>
            </a:r>
          </a:p>
        </p:txBody>
      </p:sp>
      <p:sp>
        <p:nvSpPr>
          <p:cNvPr id="3" name="Content Placeholder 2"/>
          <p:cNvSpPr>
            <a:spLocks noGrp="1"/>
          </p:cNvSpPr>
          <p:nvPr>
            <p:ph idx="1"/>
          </p:nvPr>
        </p:nvSpPr>
        <p:spPr/>
        <p:txBody>
          <a:bodyPr/>
          <a:lstStyle/>
          <a:p>
            <a:r>
              <a:rPr lang="en-GB" dirty="0"/>
              <a:t>An architecture description shall </a:t>
            </a:r>
            <a:r>
              <a:rPr lang="en-GB" dirty="0">
                <a:solidFill>
                  <a:srgbClr val="FF0000"/>
                </a:solidFill>
              </a:rPr>
              <a:t>identify the stakeholders having concerns that are considered fundamental to the architecture </a:t>
            </a:r>
            <a:r>
              <a:rPr lang="en-GB" dirty="0"/>
              <a:t>of the software and consistent with the purpose of the architecture description </a:t>
            </a:r>
          </a:p>
          <a:p>
            <a:r>
              <a:rPr lang="en-GB" dirty="0"/>
              <a:t>An architecture description should </a:t>
            </a:r>
            <a:r>
              <a:rPr lang="en-GB" dirty="0">
                <a:solidFill>
                  <a:srgbClr val="FF0000"/>
                </a:solidFill>
              </a:rPr>
              <a:t>identify the possible impacts of the architecture on the </a:t>
            </a:r>
            <a:r>
              <a:rPr lang="en-GB" u="sng" dirty="0">
                <a:solidFill>
                  <a:srgbClr val="FF0000"/>
                </a:solidFill>
              </a:rPr>
              <a:t>current and future </a:t>
            </a:r>
            <a:r>
              <a:rPr lang="en-GB" dirty="0">
                <a:solidFill>
                  <a:srgbClr val="FF0000"/>
                </a:solidFill>
              </a:rPr>
              <a:t>stakeholders</a:t>
            </a:r>
            <a:r>
              <a:rPr lang="en-GB" dirty="0"/>
              <a:t>.</a:t>
            </a:r>
          </a:p>
          <a:p>
            <a:r>
              <a:rPr lang="en-GB" dirty="0"/>
              <a:t>An architecture description shall include a statement of known </a:t>
            </a:r>
            <a:r>
              <a:rPr lang="en-GB" dirty="0">
                <a:solidFill>
                  <a:srgbClr val="FF0000"/>
                </a:solidFill>
              </a:rPr>
              <a:t>resource limitations or other constraints </a:t>
            </a:r>
            <a:r>
              <a:rPr lang="en-GB" dirty="0"/>
              <a:t>that prevented the architecture description from addressing identified stakeholders and architecture considerations, i.e. concerns, perspectives, and aspects.</a:t>
            </a:r>
          </a:p>
        </p:txBody>
      </p:sp>
    </p:spTree>
    <p:extLst>
      <p:ext uri="{BB962C8B-B14F-4D97-AF65-F5344CB8AC3E}">
        <p14:creationId xmlns:p14="http://schemas.microsoft.com/office/powerpoint/2010/main" val="3846159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Identification of stakeholder perspectives</a:t>
            </a:r>
          </a:p>
        </p:txBody>
      </p:sp>
      <p:sp>
        <p:nvSpPr>
          <p:cNvPr id="3" name="Content Placeholder 2"/>
          <p:cNvSpPr>
            <a:spLocks noGrp="1"/>
          </p:cNvSpPr>
          <p:nvPr>
            <p:ph idx="1"/>
          </p:nvPr>
        </p:nvSpPr>
        <p:spPr/>
        <p:txBody>
          <a:bodyPr>
            <a:normAutofit fontScale="92500" lnSpcReduction="20000"/>
          </a:bodyPr>
          <a:lstStyle/>
          <a:p>
            <a:r>
              <a:rPr lang="en-GB" dirty="0"/>
              <a:t>An architecture description shall </a:t>
            </a:r>
            <a:r>
              <a:rPr lang="en-GB" dirty="0">
                <a:solidFill>
                  <a:srgbClr val="FF0000"/>
                </a:solidFill>
              </a:rPr>
              <a:t>identify stakeholder perspectives considered relevant to the architecture </a:t>
            </a:r>
            <a:r>
              <a:rPr lang="en-GB" dirty="0"/>
              <a:t>of the software and consistent with the purpose of the architecture description .</a:t>
            </a:r>
          </a:p>
          <a:p>
            <a:r>
              <a:rPr lang="en-GB" dirty="0"/>
              <a:t>An architecture description shall associate each identified perspective with the identified stakeholders holding that perspective.</a:t>
            </a:r>
          </a:p>
          <a:p>
            <a:r>
              <a:rPr lang="en-GB" dirty="0"/>
              <a:t>Within the scope of the intended purpose of the architecture description , the architecting effort should identify present or future stakeholder perspectives which may be relevant to the entity of interest.</a:t>
            </a:r>
          </a:p>
          <a:p>
            <a:r>
              <a:rPr lang="en-GB" dirty="0"/>
              <a:t>For each identified perspective, an architecture description shall enumerate its resulting concerns from among identified concerns.</a:t>
            </a:r>
          </a:p>
          <a:p>
            <a:r>
              <a:rPr lang="en-GB" dirty="0"/>
              <a:t>Stakeholder perspectives include: strategic, organizational, operational, logical, physical and technological perspectives</a:t>
            </a:r>
          </a:p>
        </p:txBody>
      </p:sp>
    </p:spTree>
    <p:extLst>
      <p:ext uri="{BB962C8B-B14F-4D97-AF65-F5344CB8AC3E}">
        <p14:creationId xmlns:p14="http://schemas.microsoft.com/office/powerpoint/2010/main" val="3090646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Identification of concerns</a:t>
            </a:r>
          </a:p>
        </p:txBody>
      </p:sp>
      <p:sp>
        <p:nvSpPr>
          <p:cNvPr id="3" name="Content Placeholder 2"/>
          <p:cNvSpPr>
            <a:spLocks noGrp="1"/>
          </p:cNvSpPr>
          <p:nvPr>
            <p:ph idx="1"/>
          </p:nvPr>
        </p:nvSpPr>
        <p:spPr/>
        <p:txBody>
          <a:bodyPr>
            <a:normAutofit fontScale="85000" lnSpcReduction="20000"/>
          </a:bodyPr>
          <a:lstStyle/>
          <a:p>
            <a:r>
              <a:rPr lang="en-GB" dirty="0"/>
              <a:t>An architecture description shall </a:t>
            </a:r>
            <a:r>
              <a:rPr lang="en-GB" dirty="0">
                <a:solidFill>
                  <a:srgbClr val="FF0000"/>
                </a:solidFill>
              </a:rPr>
              <a:t>identify the concerns considered relevant to the architecture</a:t>
            </a:r>
            <a:r>
              <a:rPr lang="en-GB" dirty="0"/>
              <a:t> of the software and consistent with the purpose of the architecture description.</a:t>
            </a:r>
          </a:p>
          <a:p>
            <a:r>
              <a:rPr lang="en-GB" dirty="0"/>
              <a:t>An architecture description shall associate each identified concern with the identified stakeholders holding that concern</a:t>
            </a:r>
          </a:p>
          <a:p>
            <a:r>
              <a:rPr lang="en-GB" dirty="0"/>
              <a:t>Concerns include the following: suitability of the architecture for achieving the objectives for the entity of interest, enterprise capability and capacity to implement the entity of interest, the feasibility of realizing and operating the entity of interest, the potential risks and impacts of the entity of interest to its stakeholders throughout its life cycle, added value to the stakeholder(s), reuse of known architectures, resilience, extensibility, adaptability, latency, resource utilization, effectiveness, operability, usefulness, usability, interoperability, complexity, sustainability and </a:t>
            </a:r>
            <a:r>
              <a:rPr lang="en-GB" dirty="0" err="1"/>
              <a:t>evolvability</a:t>
            </a:r>
            <a:r>
              <a:rPr lang="en-GB" dirty="0"/>
              <a:t> of the entity of interest, environmental impacts of the development, use, and disposal of the entity of interest.</a:t>
            </a:r>
          </a:p>
        </p:txBody>
      </p:sp>
    </p:spTree>
    <p:extLst>
      <p:ext uri="{BB962C8B-B14F-4D97-AF65-F5344CB8AC3E}">
        <p14:creationId xmlns:p14="http://schemas.microsoft.com/office/powerpoint/2010/main" val="167956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Module Structures</a:t>
            </a:r>
          </a:p>
        </p:txBody>
      </p:sp>
      <p:sp>
        <p:nvSpPr>
          <p:cNvPr id="4" name="Footer Placeholder 3"/>
          <p:cNvSpPr>
            <a:spLocks noGrp="1"/>
          </p:cNvSpPr>
          <p:nvPr>
            <p:ph type="ftr" sz="quarter" idx="4294967295"/>
          </p:nvPr>
        </p:nvSpPr>
        <p:spPr>
          <a:xfrm>
            <a:off x="0" y="6356350"/>
            <a:ext cx="63373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Software Architecture</a:t>
            </a:r>
            <a:endParaRPr lang="en-AU" dirty="0"/>
          </a:p>
        </p:txBody>
      </p:sp>
    </p:spTree>
    <p:extLst>
      <p:ext uri="{BB962C8B-B14F-4D97-AF65-F5344CB8AC3E}">
        <p14:creationId xmlns:p14="http://schemas.microsoft.com/office/powerpoint/2010/main" val="17024393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Inclusion of architecture views</a:t>
            </a:r>
          </a:p>
        </p:txBody>
      </p:sp>
      <p:sp>
        <p:nvSpPr>
          <p:cNvPr id="3" name="Content Placeholder 2"/>
          <p:cNvSpPr>
            <a:spLocks noGrp="1"/>
          </p:cNvSpPr>
          <p:nvPr>
            <p:ph idx="1"/>
          </p:nvPr>
        </p:nvSpPr>
        <p:spPr/>
        <p:txBody>
          <a:bodyPr>
            <a:normAutofit/>
          </a:bodyPr>
          <a:lstStyle/>
          <a:p>
            <a:r>
              <a:rPr lang="en-GB" sz="3200" dirty="0"/>
              <a:t>Each stakeholder perspective identified by the architecture description shall be addressed by at least one view</a:t>
            </a:r>
          </a:p>
          <a:p>
            <a:r>
              <a:rPr lang="en-GB" sz="3200" dirty="0"/>
              <a:t>Each concern identified by the architecture description shall be addressed by at least one view</a:t>
            </a:r>
          </a:p>
          <a:p>
            <a:r>
              <a:rPr lang="en-GB" sz="3200" dirty="0"/>
              <a:t>… (please refer to the standard for more details if you are interested)</a:t>
            </a:r>
          </a:p>
        </p:txBody>
      </p:sp>
    </p:spTree>
    <p:extLst>
      <p:ext uri="{BB962C8B-B14F-4D97-AF65-F5344CB8AC3E}">
        <p14:creationId xmlns:p14="http://schemas.microsoft.com/office/powerpoint/2010/main" val="412746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We will not study the details of the 4+1 model in class, but you can check the following PPT slides as well as the paper if you are interested</a:t>
            </a:r>
          </a:p>
        </p:txBody>
      </p:sp>
    </p:spTree>
    <p:extLst>
      <p:ext uri="{BB962C8B-B14F-4D97-AF65-F5344CB8AC3E}">
        <p14:creationId xmlns:p14="http://schemas.microsoft.com/office/powerpoint/2010/main" val="2527725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8043-169C-4CB9-AF23-9FE9E47D9829}"/>
              </a:ext>
            </a:extLst>
          </p:cNvPr>
          <p:cNvSpPr>
            <a:spLocks noGrp="1"/>
          </p:cNvSpPr>
          <p:nvPr>
            <p:ph type="title"/>
          </p:nvPr>
        </p:nvSpPr>
        <p:spPr/>
        <p:txBody>
          <a:bodyPr/>
          <a:lstStyle/>
          <a:p>
            <a:r>
              <a:rPr lang="en-US" dirty="0"/>
              <a:t>4+1 View Model</a:t>
            </a:r>
          </a:p>
        </p:txBody>
      </p:sp>
      <p:sp>
        <p:nvSpPr>
          <p:cNvPr id="3" name="Content Placeholder 2">
            <a:extLst>
              <a:ext uri="{FF2B5EF4-FFF2-40B4-BE49-F238E27FC236}">
                <a16:creationId xmlns:a16="http://schemas.microsoft.com/office/drawing/2014/main" id="{B8C73734-BF4B-4380-AA85-323B8F571446}"/>
              </a:ext>
            </a:extLst>
          </p:cNvPr>
          <p:cNvSpPr>
            <a:spLocks noGrp="1"/>
          </p:cNvSpPr>
          <p:nvPr>
            <p:ph idx="1"/>
          </p:nvPr>
        </p:nvSpPr>
        <p:spPr/>
        <p:txBody>
          <a:bodyPr/>
          <a:lstStyle/>
          <a:p>
            <a:r>
              <a:rPr lang="en-GB" dirty="0"/>
              <a:t>Philippe </a:t>
            </a:r>
            <a:r>
              <a:rPr lang="en-GB" dirty="0" err="1"/>
              <a:t>Kruchten</a:t>
            </a:r>
            <a:r>
              <a:rPr lang="en-GB" dirty="0"/>
              <a:t>. 1995. The 4+1 View Model of Architecture. IEEE </a:t>
            </a:r>
            <a:r>
              <a:rPr lang="en-GB" dirty="0" err="1"/>
              <a:t>Softw</a:t>
            </a:r>
            <a:r>
              <a:rPr lang="en-GB" dirty="0"/>
              <a:t>. 12, 6 (November 1995), 42–50.</a:t>
            </a:r>
          </a:p>
          <a:p>
            <a:endParaRPr lang="en-US" dirty="0"/>
          </a:p>
        </p:txBody>
      </p:sp>
    </p:spTree>
    <p:extLst>
      <p:ext uri="{BB962C8B-B14F-4D97-AF65-F5344CB8AC3E}">
        <p14:creationId xmlns:p14="http://schemas.microsoft.com/office/powerpoint/2010/main" val="511872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views to include?</a:t>
            </a:r>
          </a:p>
        </p:txBody>
      </p:sp>
      <p:sp>
        <p:nvSpPr>
          <p:cNvPr id="3" name="Content Placeholder 2"/>
          <p:cNvSpPr>
            <a:spLocks noGrp="1"/>
          </p:cNvSpPr>
          <p:nvPr>
            <p:ph idx="1"/>
          </p:nvPr>
        </p:nvSpPr>
        <p:spPr/>
        <p:txBody>
          <a:bodyPr>
            <a:normAutofit fontScale="92500" lnSpcReduction="20000"/>
          </a:bodyPr>
          <a:lstStyle/>
          <a:p>
            <a:r>
              <a:rPr lang="en-GB" dirty="0"/>
              <a:t>Another answer to the question </a:t>
            </a:r>
          </a:p>
          <a:p>
            <a:pPr lvl="1"/>
            <a:r>
              <a:rPr lang="en-GB" i="1" dirty="0"/>
              <a:t>Which structures should an architect work on? Which ones should the architect document?</a:t>
            </a:r>
          </a:p>
          <a:p>
            <a:r>
              <a:rPr lang="en-GB" dirty="0"/>
              <a:t>Can be found in a very </a:t>
            </a:r>
            <a:r>
              <a:rPr lang="en-GB" dirty="0" err="1"/>
              <a:t>very</a:t>
            </a:r>
            <a:r>
              <a:rPr lang="en-GB" dirty="0"/>
              <a:t> influential paper published in 1995 by Philippe </a:t>
            </a:r>
            <a:r>
              <a:rPr lang="en-GB" dirty="0" err="1"/>
              <a:t>Kruchten</a:t>
            </a:r>
            <a:r>
              <a:rPr lang="en-GB" dirty="0"/>
              <a:t> </a:t>
            </a:r>
          </a:p>
          <a:p>
            <a:pPr lvl="1"/>
            <a:r>
              <a:rPr lang="en-GB" dirty="0">
                <a:solidFill>
                  <a:srgbClr val="FF0000"/>
                </a:solidFill>
              </a:rPr>
              <a:t>Philippe </a:t>
            </a:r>
            <a:r>
              <a:rPr lang="en-GB" dirty="0" err="1">
                <a:solidFill>
                  <a:srgbClr val="FF0000"/>
                </a:solidFill>
              </a:rPr>
              <a:t>Kruchten</a:t>
            </a:r>
            <a:r>
              <a:rPr lang="en-GB" dirty="0">
                <a:solidFill>
                  <a:srgbClr val="FF0000"/>
                </a:solidFill>
              </a:rPr>
              <a:t>. 1995. The 4+1 View Model of Architecture. IEEE </a:t>
            </a:r>
            <a:r>
              <a:rPr lang="en-GB" dirty="0" err="1">
                <a:solidFill>
                  <a:srgbClr val="FF0000"/>
                </a:solidFill>
              </a:rPr>
              <a:t>Softw</a:t>
            </a:r>
            <a:r>
              <a:rPr lang="en-GB" dirty="0">
                <a:solidFill>
                  <a:srgbClr val="FF0000"/>
                </a:solidFill>
              </a:rPr>
              <a:t>. 12, 6 (November 1995), 42–50.</a:t>
            </a:r>
          </a:p>
          <a:p>
            <a:r>
              <a:rPr lang="en-GB" dirty="0"/>
              <a:t>He described the concept of architecture comprising separate structures and advised concentrating on four. To validate that the structures were not in conflict with each other and together did in fact describe a system meeting its requirements, </a:t>
            </a:r>
            <a:r>
              <a:rPr lang="en-GB" dirty="0" err="1"/>
              <a:t>Kruchten</a:t>
            </a:r>
            <a:r>
              <a:rPr lang="en-GB" dirty="0"/>
              <a:t> advised using key use cases as a check</a:t>
            </a:r>
          </a:p>
          <a:p>
            <a:r>
              <a:rPr lang="en-GB" dirty="0"/>
              <a:t>This so-called "Four Plus One" approach became popular and has now been institutionalized as the conceptual basis of the Rational Unified Process. </a:t>
            </a:r>
          </a:p>
        </p:txBody>
      </p:sp>
    </p:spTree>
    <p:extLst>
      <p:ext uri="{BB962C8B-B14F-4D97-AF65-F5344CB8AC3E}">
        <p14:creationId xmlns:p14="http://schemas.microsoft.com/office/powerpoint/2010/main" val="192852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pPr eaLnBrk="1" hangingPunct="1"/>
            <a:r>
              <a:rPr lang="en-CA" sz="4000" dirty="0"/>
              <a:t>Overview about the article's author:</a:t>
            </a:r>
            <a:endParaRPr lang="en-US" sz="4000" dirty="0"/>
          </a:p>
        </p:txBody>
      </p:sp>
      <p:sp>
        <p:nvSpPr>
          <p:cNvPr id="5124" name="Rectangle 3"/>
          <p:cNvSpPr>
            <a:spLocks noGrp="1" noChangeArrowheads="1"/>
          </p:cNvSpPr>
          <p:nvPr>
            <p:ph idx="1"/>
          </p:nvPr>
        </p:nvSpPr>
        <p:spPr/>
        <p:txBody>
          <a:bodyPr>
            <a:normAutofit/>
          </a:bodyPr>
          <a:lstStyle/>
          <a:p>
            <a:r>
              <a:rPr lang="en-CA" dirty="0"/>
              <a:t>Philippe </a:t>
            </a:r>
            <a:r>
              <a:rPr lang="en-CA" dirty="0" err="1"/>
              <a:t>Kruchten</a:t>
            </a:r>
            <a:r>
              <a:rPr lang="en-CA" dirty="0"/>
              <a:t> </a:t>
            </a:r>
            <a:r>
              <a:rPr lang="en-CA"/>
              <a:t>has extensive of </a:t>
            </a:r>
            <a:r>
              <a:rPr lang="en-CA" dirty="0"/>
              <a:t>experience as a leader of the development team in Rational corporation. </a:t>
            </a:r>
          </a:p>
          <a:p>
            <a:r>
              <a:rPr lang="en-CA" dirty="0"/>
              <a:t>He had a good experiences in industry (Telecom, Air traffic control system) which he used to justify his model.</a:t>
            </a:r>
          </a:p>
          <a:p>
            <a:pPr eaLnBrk="1" hangingPunct="1">
              <a:lnSpc>
                <a:spcPct val="90000"/>
              </a:lnSpc>
            </a:pPr>
            <a:r>
              <a:rPr lang="en-US" dirty="0"/>
              <a:t>“4+1 views” methodology successfully used in the industry</a:t>
            </a:r>
          </a:p>
          <a:p>
            <a:pPr lvl="1" eaLnBrk="1" hangingPunct="1">
              <a:lnSpc>
                <a:spcPct val="90000"/>
              </a:lnSpc>
            </a:pPr>
            <a:r>
              <a:rPr lang="en-CA" dirty="0"/>
              <a:t>Air Traffic Control</a:t>
            </a:r>
            <a:endParaRPr lang="en-US" dirty="0"/>
          </a:p>
          <a:p>
            <a:pPr lvl="1" eaLnBrk="1" hangingPunct="1">
              <a:lnSpc>
                <a:spcPct val="90000"/>
              </a:lnSpc>
            </a:pPr>
            <a:r>
              <a:rPr lang="en-US" dirty="0"/>
              <a:t>Telecom</a:t>
            </a:r>
          </a:p>
          <a:p>
            <a:endParaRPr lang="en-US" dirty="0"/>
          </a:p>
        </p:txBody>
      </p:sp>
      <p:sp>
        <p:nvSpPr>
          <p:cNvPr id="5122" name="Slide Number Placeholder 5"/>
          <p:cNvSpPr>
            <a:spLocks noGrp="1"/>
          </p:cNvSpPr>
          <p:nvPr>
            <p:ph type="sldNum" sz="quarter" idx="12"/>
          </p:nvPr>
        </p:nvSpPr>
        <p:spPr>
          <a:noFill/>
        </p:spPr>
        <p:txBody>
          <a:bodyPr/>
          <a:lstStyle/>
          <a:p>
            <a:fld id="{646A130D-8C1D-4678-9049-16E10C440596}" type="slidenum">
              <a:rPr lang="en-US"/>
              <a:pPr/>
              <a:t>84</a:t>
            </a:fld>
            <a:endParaRPr lang="en-US"/>
          </a:p>
        </p:txBody>
      </p:sp>
    </p:spTree>
    <p:extLst>
      <p:ext uri="{BB962C8B-B14F-4D97-AF65-F5344CB8AC3E}">
        <p14:creationId xmlns:p14="http://schemas.microsoft.com/office/powerpoint/2010/main" val="205592505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pPr eaLnBrk="1" hangingPunct="1"/>
            <a:r>
              <a:rPr lang="en-US" dirty="0"/>
              <a:t>Problems:</a:t>
            </a:r>
            <a:endParaRPr lang="en-US" sz="3600" dirty="0"/>
          </a:p>
        </p:txBody>
      </p:sp>
      <p:sp>
        <p:nvSpPr>
          <p:cNvPr id="6148" name="Rectangle 3"/>
          <p:cNvSpPr>
            <a:spLocks noGrp="1" noChangeArrowheads="1"/>
          </p:cNvSpPr>
          <p:nvPr>
            <p:ph idx="1"/>
          </p:nvPr>
        </p:nvSpPr>
        <p:spPr/>
        <p:txBody>
          <a:bodyPr/>
          <a:lstStyle/>
          <a:p>
            <a:pPr>
              <a:lnSpc>
                <a:spcPct val="90000"/>
              </a:lnSpc>
            </a:pPr>
            <a:r>
              <a:rPr lang="en-US" dirty="0"/>
              <a:t>Architecture documents do not address the concerns of all stakeholders .</a:t>
            </a:r>
          </a:p>
          <a:p>
            <a:pPr>
              <a:lnSpc>
                <a:spcPct val="90000"/>
              </a:lnSpc>
            </a:pPr>
            <a:r>
              <a:rPr lang="en-CA" dirty="0"/>
              <a:t> Different Stakeholders : end-user, system engineers, developers and project managers.</a:t>
            </a:r>
            <a:endParaRPr lang="en-US" dirty="0"/>
          </a:p>
          <a:p>
            <a:pPr>
              <a:lnSpc>
                <a:spcPct val="90000"/>
              </a:lnSpc>
            </a:pPr>
            <a:r>
              <a:rPr lang="en-US" dirty="0"/>
              <a:t> Architecture documents  contained complex diagrams some times they are hard to be represented on the documentation.</a:t>
            </a:r>
          </a:p>
        </p:txBody>
      </p:sp>
      <p:sp>
        <p:nvSpPr>
          <p:cNvPr id="6146" name="Slide Number Placeholder 5"/>
          <p:cNvSpPr>
            <a:spLocks noGrp="1"/>
          </p:cNvSpPr>
          <p:nvPr>
            <p:ph type="sldNum" sz="quarter" idx="12"/>
          </p:nvPr>
        </p:nvSpPr>
        <p:spPr>
          <a:noFill/>
        </p:spPr>
        <p:txBody>
          <a:bodyPr/>
          <a:lstStyle/>
          <a:p>
            <a:fld id="{6B717085-084C-40AF-A11F-7CBD77CE0499}" type="slidenum">
              <a:rPr lang="en-US"/>
              <a:pPr/>
              <a:t>85</a:t>
            </a:fld>
            <a:endParaRPr lang="en-US"/>
          </a:p>
        </p:txBody>
      </p:sp>
    </p:spTree>
    <p:extLst>
      <p:ext uri="{BB962C8B-B14F-4D97-AF65-F5344CB8AC3E}">
        <p14:creationId xmlns:p14="http://schemas.microsoft.com/office/powerpoint/2010/main" val="229867888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dirty="0"/>
              <a:t>Solution</a:t>
            </a:r>
            <a:endParaRPr lang="en-US" sz="3200" dirty="0"/>
          </a:p>
        </p:txBody>
      </p:sp>
      <p:sp>
        <p:nvSpPr>
          <p:cNvPr id="7172" name="Rectangle 3"/>
          <p:cNvSpPr>
            <a:spLocks noGrp="1" noChangeArrowheads="1"/>
          </p:cNvSpPr>
          <p:nvPr>
            <p:ph idx="1"/>
          </p:nvPr>
        </p:nvSpPr>
        <p:spPr/>
        <p:txBody>
          <a:bodyPr/>
          <a:lstStyle/>
          <a:p>
            <a:pPr eaLnBrk="1" hangingPunct="1"/>
            <a:r>
              <a:rPr lang="en-CA" sz="2400" dirty="0"/>
              <a:t>Using different notations for several </a:t>
            </a:r>
            <a:r>
              <a:rPr lang="en-CA" sz="2400" b="1" dirty="0"/>
              <a:t>Views</a:t>
            </a:r>
            <a:r>
              <a:rPr lang="en-CA" sz="2400" dirty="0"/>
              <a:t> each one addressing one specific set for concerns.</a:t>
            </a:r>
            <a:endParaRPr lang="en-US" sz="2400" dirty="0"/>
          </a:p>
          <a:p>
            <a:pPr eaLnBrk="1" hangingPunct="1"/>
            <a:r>
              <a:rPr lang="en-CA" sz="2400" dirty="0"/>
              <a:t>Use“4+1” view model</a:t>
            </a:r>
            <a:r>
              <a:rPr lang="en-US" dirty="0"/>
              <a:t>.</a:t>
            </a:r>
          </a:p>
        </p:txBody>
      </p:sp>
      <p:sp>
        <p:nvSpPr>
          <p:cNvPr id="7170" name="Slide Number Placeholder 5"/>
          <p:cNvSpPr>
            <a:spLocks noGrp="1"/>
          </p:cNvSpPr>
          <p:nvPr>
            <p:ph type="sldNum" sz="quarter" idx="12"/>
          </p:nvPr>
        </p:nvSpPr>
        <p:spPr>
          <a:noFill/>
        </p:spPr>
        <p:txBody>
          <a:bodyPr/>
          <a:lstStyle/>
          <a:p>
            <a:fld id="{8C8A3DBF-067F-4D24-BA55-4AF3975DA269}" type="slidenum">
              <a:rPr lang="en-US"/>
              <a:pPr/>
              <a:t>86</a:t>
            </a:fld>
            <a:endParaRPr lang="en-US"/>
          </a:p>
        </p:txBody>
      </p:sp>
    </p:spTree>
    <p:extLst>
      <p:ext uri="{BB962C8B-B14F-4D97-AF65-F5344CB8AC3E}">
        <p14:creationId xmlns:p14="http://schemas.microsoft.com/office/powerpoint/2010/main" val="3798260606"/>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752601" y="1066801"/>
            <a:ext cx="8563167" cy="5105399"/>
          </a:xfrm>
          <a:prstGeom prst="rect">
            <a:avLst/>
          </a:prstGeom>
          <a:noFill/>
          <a:ln w="9525">
            <a:noFill/>
            <a:miter lim="800000"/>
            <a:headEnd/>
            <a:tailEnd/>
          </a:ln>
        </p:spPr>
      </p:pic>
      <p:sp>
        <p:nvSpPr>
          <p:cNvPr id="3" name="Rectangle 2"/>
          <p:cNvSpPr/>
          <p:nvPr/>
        </p:nvSpPr>
        <p:spPr>
          <a:xfrm>
            <a:off x="2209800" y="6248400"/>
            <a:ext cx="28956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 Philippe </a:t>
            </a:r>
            <a:r>
              <a:rPr lang="en-US" i="1" dirty="0" err="1">
                <a:solidFill>
                  <a:schemeClr val="tx1"/>
                </a:solidFill>
              </a:rPr>
              <a:t>Kruchten</a:t>
            </a:r>
            <a:endParaRPr lang="en-US" i="1" dirty="0">
              <a:solidFill>
                <a:schemeClr val="tx1"/>
              </a:solidFill>
            </a:endParaRPr>
          </a:p>
          <a:p>
            <a:r>
              <a:rPr lang="en-US" dirty="0">
                <a:solidFill>
                  <a:schemeClr val="tx1"/>
                </a:solidFill>
              </a:rPr>
              <a:t>Rational Software Corp.</a:t>
            </a:r>
          </a:p>
        </p:txBody>
      </p:sp>
      <p:sp>
        <p:nvSpPr>
          <p:cNvPr id="4" name="Rectangle 3"/>
          <p:cNvSpPr/>
          <p:nvPr/>
        </p:nvSpPr>
        <p:spPr>
          <a:xfrm>
            <a:off x="2057400" y="533400"/>
            <a:ext cx="6019800" cy="523220"/>
          </a:xfrm>
          <a:prstGeom prst="rect">
            <a:avLst/>
          </a:prstGeom>
        </p:spPr>
        <p:txBody>
          <a:bodyPr wrap="square">
            <a:spAutoFit/>
          </a:bodyPr>
          <a:lstStyle/>
          <a:p>
            <a:r>
              <a:rPr lang="en-US" sz="2800" b="1" dirty="0">
                <a:solidFill>
                  <a:schemeClr val="accent1">
                    <a:lumMod val="75000"/>
                  </a:schemeClr>
                </a:solidFill>
              </a:rPr>
              <a:t>4+1 View Model of Architecture</a:t>
            </a:r>
            <a:endParaRPr lang="en-US" sz="2800" dirty="0">
              <a:solidFill>
                <a:schemeClr val="accent1">
                  <a:lumMod val="75000"/>
                </a:schemeClr>
              </a:solidFill>
            </a:endParaRPr>
          </a:p>
        </p:txBody>
      </p:sp>
    </p:spTree>
    <p:extLst>
      <p:ext uri="{BB962C8B-B14F-4D97-AF65-F5344CB8AC3E}">
        <p14:creationId xmlns:p14="http://schemas.microsoft.com/office/powerpoint/2010/main" val="563291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normAutofit/>
          </a:bodyPr>
          <a:lstStyle/>
          <a:p>
            <a:pPr eaLnBrk="1" hangingPunct="1"/>
            <a:r>
              <a:rPr lang="en-US" sz="4000" dirty="0"/>
              <a:t>Logical View </a:t>
            </a:r>
          </a:p>
        </p:txBody>
      </p:sp>
      <p:sp>
        <p:nvSpPr>
          <p:cNvPr id="9220" name="Rectangle 3"/>
          <p:cNvSpPr>
            <a:spLocks noGrp="1" noChangeArrowheads="1"/>
          </p:cNvSpPr>
          <p:nvPr>
            <p:ph idx="1"/>
          </p:nvPr>
        </p:nvSpPr>
        <p:spPr/>
        <p:txBody>
          <a:bodyPr/>
          <a:lstStyle/>
          <a:p>
            <a:pPr>
              <a:buNone/>
            </a:pPr>
            <a:r>
              <a:rPr lang="en-US" sz="2400" dirty="0"/>
              <a:t>• </a:t>
            </a:r>
            <a:r>
              <a:rPr lang="en-US" sz="2400" b="1" dirty="0"/>
              <a:t>The logical view</a:t>
            </a:r>
            <a:r>
              <a:rPr lang="en-US" sz="2400" dirty="0"/>
              <a:t>, which is the object model of the design (when an object-oriented design method is used)</a:t>
            </a:r>
            <a:endParaRPr lang="en-US" sz="2400" b="1" dirty="0"/>
          </a:p>
          <a:p>
            <a:pPr eaLnBrk="1" hangingPunct="1">
              <a:buFont typeface="Wingdings" pitchFamily="2" charset="2"/>
              <a:buNone/>
            </a:pPr>
            <a:r>
              <a:rPr lang="en-US" sz="2400" b="1" dirty="0"/>
              <a:t>Viewer:</a:t>
            </a:r>
            <a:r>
              <a:rPr lang="en-US" sz="2400" dirty="0"/>
              <a:t> End-user</a:t>
            </a:r>
            <a:endParaRPr lang="en-US" sz="2400" b="1" dirty="0"/>
          </a:p>
          <a:p>
            <a:pPr eaLnBrk="1" hangingPunct="1">
              <a:buFont typeface="Wingdings" pitchFamily="2" charset="2"/>
              <a:buNone/>
            </a:pPr>
            <a:r>
              <a:rPr lang="en-US" sz="2400" b="1" dirty="0"/>
              <a:t>considers:</a:t>
            </a:r>
            <a:r>
              <a:rPr lang="en-US" sz="2400" dirty="0"/>
              <a:t> Functional requirements- What are the services must be provided by the system to the users.</a:t>
            </a:r>
          </a:p>
          <a:p>
            <a:pPr eaLnBrk="1" hangingPunct="1">
              <a:buFont typeface="Wingdings" pitchFamily="2" charset="2"/>
              <a:buNone/>
            </a:pPr>
            <a:r>
              <a:rPr lang="en-US" sz="2400" b="1" dirty="0"/>
              <a:t>Notation: </a:t>
            </a:r>
            <a:r>
              <a:rPr lang="en-US" sz="2400" dirty="0"/>
              <a:t>The </a:t>
            </a:r>
            <a:r>
              <a:rPr lang="en-US" sz="2400" dirty="0" err="1"/>
              <a:t>Booch</a:t>
            </a:r>
            <a:r>
              <a:rPr lang="en-US" sz="2400" dirty="0"/>
              <a:t> notation</a:t>
            </a:r>
            <a:r>
              <a:rPr lang="en-US" sz="2400" b="1" dirty="0"/>
              <a:t> </a:t>
            </a:r>
            <a:r>
              <a:rPr lang="en-US" sz="2400" dirty="0"/>
              <a:t>. </a:t>
            </a:r>
          </a:p>
          <a:p>
            <a:pPr eaLnBrk="1" hangingPunct="1">
              <a:buFont typeface="Wingdings" pitchFamily="2" charset="2"/>
              <a:buNone/>
            </a:pPr>
            <a:r>
              <a:rPr lang="en-CA" sz="2400" b="1" dirty="0"/>
              <a:t>Tool:</a:t>
            </a:r>
            <a:r>
              <a:rPr lang="en-CA" sz="2400" dirty="0"/>
              <a:t> Rational Rose</a:t>
            </a:r>
            <a:endParaRPr lang="en-US" sz="2400" dirty="0"/>
          </a:p>
        </p:txBody>
      </p:sp>
      <p:sp>
        <p:nvSpPr>
          <p:cNvPr id="9218" name="Slide Number Placeholder 5"/>
          <p:cNvSpPr>
            <a:spLocks noGrp="1"/>
          </p:cNvSpPr>
          <p:nvPr>
            <p:ph type="sldNum" sz="quarter" idx="12"/>
          </p:nvPr>
        </p:nvSpPr>
        <p:spPr>
          <a:noFill/>
        </p:spPr>
        <p:txBody>
          <a:bodyPr/>
          <a:lstStyle/>
          <a:p>
            <a:fld id="{5A79232C-7CBC-4EAE-83F5-E47622E63DB3}" type="slidenum">
              <a:rPr lang="en-US"/>
              <a:pPr/>
              <a:t>88</a:t>
            </a:fld>
            <a:endParaRPr lang="en-US"/>
          </a:p>
        </p:txBody>
      </p:sp>
    </p:spTree>
    <p:extLst>
      <p:ext uri="{BB962C8B-B14F-4D97-AF65-F5344CB8AC3E}">
        <p14:creationId xmlns:p14="http://schemas.microsoft.com/office/powerpoint/2010/main" val="115202562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828800" y="457201"/>
            <a:ext cx="8260461" cy="5562600"/>
          </a:xfrm>
          <a:prstGeom prst="rect">
            <a:avLst/>
          </a:prstGeom>
          <a:noFill/>
          <a:ln w="9525">
            <a:noFill/>
            <a:miter lim="800000"/>
            <a:headEnd/>
            <a:tailEnd/>
          </a:ln>
        </p:spPr>
      </p:pic>
      <p:sp>
        <p:nvSpPr>
          <p:cNvPr id="3" name="Rectangle 2"/>
          <p:cNvSpPr/>
          <p:nvPr/>
        </p:nvSpPr>
        <p:spPr>
          <a:xfrm>
            <a:off x="2590800" y="6019801"/>
            <a:ext cx="4572000" cy="646331"/>
          </a:xfrm>
          <a:prstGeom prst="rect">
            <a:avLst/>
          </a:prstGeom>
        </p:spPr>
        <p:txBody>
          <a:bodyPr>
            <a:spAutoFit/>
          </a:bodyPr>
          <a:lstStyle/>
          <a:p>
            <a:r>
              <a:rPr lang="en-US" i="1" dirty="0"/>
              <a:t>By 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205151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E3ED8-012D-4CD3-84BE-CAAE32DB3BDC}"/>
              </a:ext>
            </a:extLst>
          </p:cNvPr>
          <p:cNvSpPr>
            <a:spLocks noGrp="1"/>
          </p:cNvSpPr>
          <p:nvPr>
            <p:ph type="title"/>
          </p:nvPr>
        </p:nvSpPr>
        <p:spPr/>
        <p:txBody>
          <a:bodyPr>
            <a:normAutofit/>
          </a:bodyPr>
          <a:lstStyle/>
          <a:p>
            <a:r>
              <a:rPr lang="en-US" altLang="zh-CN" dirty="0"/>
              <a:t>Decomposition structure</a:t>
            </a:r>
            <a:endParaRPr lang="zh-CN" altLang="en-US" dirty="0"/>
          </a:p>
        </p:txBody>
      </p:sp>
      <p:sp>
        <p:nvSpPr>
          <p:cNvPr id="4" name="页脚占位符 3">
            <a:extLst>
              <a:ext uri="{FF2B5EF4-FFF2-40B4-BE49-F238E27FC236}">
                <a16:creationId xmlns:a16="http://schemas.microsoft.com/office/drawing/2014/main" id="{6DD91FBF-47AE-428E-B306-C69DD138D124}"/>
              </a:ext>
            </a:extLst>
          </p:cNvPr>
          <p:cNvSpPr>
            <a:spLocks noGrp="1"/>
          </p:cNvSpPr>
          <p:nvPr>
            <p:ph type="ftr" sz="quarter" idx="4294967295"/>
          </p:nvPr>
        </p:nvSpPr>
        <p:spPr>
          <a:xfrm>
            <a:off x="0" y="6356350"/>
            <a:ext cx="63373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Software Architecture</a:t>
            </a:r>
            <a:endParaRPr lang="en-AU" dirty="0"/>
          </a:p>
        </p:txBody>
      </p:sp>
      <p:pic>
        <p:nvPicPr>
          <p:cNvPr id="5" name="Picture 1">
            <a:extLst>
              <a:ext uri="{FF2B5EF4-FFF2-40B4-BE49-F238E27FC236}">
                <a16:creationId xmlns:a16="http://schemas.microsoft.com/office/drawing/2014/main" id="{2323A21D-B098-4FBD-B39A-4BEE4ADB1C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7669" y="1831828"/>
            <a:ext cx="7406698"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75872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CA" dirty="0"/>
              <a:t>Logical view Example</a:t>
            </a:r>
            <a:endParaRPr lang="en-US" dirty="0"/>
          </a:p>
        </p:txBody>
      </p:sp>
      <p:pic>
        <p:nvPicPr>
          <p:cNvPr id="10244" name="Picture 4"/>
          <p:cNvPicPr>
            <a:picLocks noGrp="1" noChangeAspect="1" noChangeArrowheads="1"/>
          </p:cNvPicPr>
          <p:nvPr>
            <p:ph idx="1"/>
          </p:nvPr>
        </p:nvPicPr>
        <p:blipFill>
          <a:blip r:embed="rId3" cstate="print"/>
          <a:stretch>
            <a:fillRect/>
          </a:stretch>
        </p:blipFill>
        <p:spPr>
          <a:xfrm>
            <a:off x="3976492" y="1825625"/>
            <a:ext cx="4239016" cy="4351338"/>
          </a:xfrm>
          <a:noFill/>
        </p:spPr>
      </p:pic>
      <p:sp>
        <p:nvSpPr>
          <p:cNvPr id="10242" name="Slide Number Placeholder 5"/>
          <p:cNvSpPr>
            <a:spLocks noGrp="1"/>
          </p:cNvSpPr>
          <p:nvPr>
            <p:ph type="sldNum" sz="quarter" idx="12"/>
          </p:nvPr>
        </p:nvSpPr>
        <p:spPr>
          <a:noFill/>
        </p:spPr>
        <p:txBody>
          <a:bodyPr/>
          <a:lstStyle/>
          <a:p>
            <a:fld id="{C7BFD149-7ED0-45F5-9688-10789B4340EA}" type="slidenum">
              <a:rPr lang="en-US"/>
              <a:pPr/>
              <a:t>90</a:t>
            </a:fld>
            <a:endParaRPr lang="en-US"/>
          </a:p>
        </p:txBody>
      </p:sp>
      <p:sp>
        <p:nvSpPr>
          <p:cNvPr id="5" name="Rectangle 4"/>
          <p:cNvSpPr/>
          <p:nvPr/>
        </p:nvSpPr>
        <p:spPr>
          <a:xfrm>
            <a:off x="2362200" y="6211670"/>
            <a:ext cx="4572000" cy="646331"/>
          </a:xfrm>
          <a:prstGeom prst="rect">
            <a:avLst/>
          </a:prstGeom>
        </p:spPr>
        <p:txBody>
          <a:bodyPr>
            <a:spAutoFit/>
          </a:bodyPr>
          <a:lstStyle/>
          <a:p>
            <a:r>
              <a:rPr lang="en-US" i="1" dirty="0"/>
              <a:t>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76574754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br>
              <a:rPr lang="en-US" dirty="0"/>
            </a:br>
            <a:r>
              <a:rPr lang="en-US" dirty="0"/>
              <a:t>Process View </a:t>
            </a:r>
          </a:p>
        </p:txBody>
      </p:sp>
      <p:sp>
        <p:nvSpPr>
          <p:cNvPr id="11268" name="Rectangle 3"/>
          <p:cNvSpPr>
            <a:spLocks noGrp="1" noChangeArrowheads="1"/>
          </p:cNvSpPr>
          <p:nvPr>
            <p:ph idx="1"/>
          </p:nvPr>
        </p:nvSpPr>
        <p:spPr/>
        <p:txBody>
          <a:bodyPr/>
          <a:lstStyle/>
          <a:p>
            <a:pPr>
              <a:buNone/>
            </a:pPr>
            <a:r>
              <a:rPr lang="en-US" b="1" dirty="0"/>
              <a:t>The process view, </a:t>
            </a:r>
            <a:r>
              <a:rPr lang="en-US" dirty="0"/>
              <a:t>which captures the concurrency and synchronization aspects of the design</a:t>
            </a:r>
            <a:r>
              <a:rPr lang="en-CA" b="1" dirty="0"/>
              <a:t>(The process decomposition).</a:t>
            </a:r>
            <a:endParaRPr lang="en-US" b="1" dirty="0"/>
          </a:p>
          <a:p>
            <a:pPr eaLnBrk="1" hangingPunct="1">
              <a:buFont typeface="Wingdings" pitchFamily="2" charset="2"/>
              <a:buNone/>
            </a:pPr>
            <a:r>
              <a:rPr lang="en-US" b="1" dirty="0"/>
              <a:t>viewer:</a:t>
            </a:r>
            <a:r>
              <a:rPr lang="en-US" dirty="0"/>
              <a:t> Integrators</a:t>
            </a:r>
            <a:endParaRPr lang="en-US" b="1" dirty="0"/>
          </a:p>
          <a:p>
            <a:pPr>
              <a:buNone/>
            </a:pPr>
            <a:r>
              <a:rPr lang="en-US" b="1" dirty="0"/>
              <a:t>considers: </a:t>
            </a:r>
            <a:r>
              <a:rPr lang="en-US" dirty="0"/>
              <a:t>Non - functional requirements (scalability, concurrency, and performance)</a:t>
            </a:r>
          </a:p>
          <a:p>
            <a:pPr eaLnBrk="1" hangingPunct="1">
              <a:buFont typeface="Wingdings" pitchFamily="2" charset="2"/>
              <a:buNone/>
            </a:pPr>
            <a:r>
              <a:rPr lang="en-US" b="1" dirty="0"/>
              <a:t>style:  </a:t>
            </a:r>
            <a:r>
              <a:rPr lang="en-US" dirty="0" err="1"/>
              <a:t>Garlan</a:t>
            </a:r>
            <a:r>
              <a:rPr lang="en-US" dirty="0"/>
              <a:t> and Shaw ‘s Architecture styles.</a:t>
            </a:r>
          </a:p>
        </p:txBody>
      </p:sp>
      <p:sp>
        <p:nvSpPr>
          <p:cNvPr id="11266" name="Slide Number Placeholder 5"/>
          <p:cNvSpPr>
            <a:spLocks noGrp="1"/>
          </p:cNvSpPr>
          <p:nvPr>
            <p:ph type="sldNum" sz="quarter" idx="12"/>
          </p:nvPr>
        </p:nvSpPr>
        <p:spPr>
          <a:noFill/>
        </p:spPr>
        <p:txBody>
          <a:bodyPr/>
          <a:lstStyle/>
          <a:p>
            <a:fld id="{01961013-2A81-4C31-AF16-F3864AD3651A}" type="slidenum">
              <a:rPr lang="en-US"/>
              <a:pPr/>
              <a:t>91</a:t>
            </a:fld>
            <a:endParaRPr lang="en-US"/>
          </a:p>
        </p:txBody>
      </p:sp>
    </p:spTree>
    <p:extLst>
      <p:ext uri="{BB962C8B-B14F-4D97-AF65-F5344CB8AC3E}">
        <p14:creationId xmlns:p14="http://schemas.microsoft.com/office/powerpoint/2010/main" val="238290236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CA" dirty="0"/>
              <a:t>Process view </a:t>
            </a:r>
            <a:r>
              <a:rPr lang="en-CA" sz="2800" dirty="0"/>
              <a:t>(cont.)</a:t>
            </a:r>
            <a:endParaRPr lang="en-US" sz="2800" dirty="0"/>
          </a:p>
        </p:txBody>
      </p:sp>
      <p:sp>
        <p:nvSpPr>
          <p:cNvPr id="12292" name="Rectangle 3"/>
          <p:cNvSpPr>
            <a:spLocks noGrp="1" noChangeArrowheads="1"/>
          </p:cNvSpPr>
          <p:nvPr>
            <p:ph idx="1"/>
          </p:nvPr>
        </p:nvSpPr>
        <p:spPr/>
        <p:txBody>
          <a:bodyPr/>
          <a:lstStyle/>
          <a:p>
            <a:r>
              <a:rPr lang="en-US" dirty="0"/>
              <a:t>Uses multiple levels of abstractions.</a:t>
            </a:r>
            <a:endParaRPr lang="en-US" u="sng" dirty="0"/>
          </a:p>
          <a:p>
            <a:pPr eaLnBrk="1" hangingPunct="1"/>
            <a:r>
              <a:rPr lang="en-CA" dirty="0"/>
              <a:t>A process is a grouping of tasks that form an executable unit:</a:t>
            </a:r>
            <a:endParaRPr lang="en-US" dirty="0"/>
          </a:p>
          <a:p>
            <a:pPr lvl="1" eaLnBrk="1" hangingPunct="1"/>
            <a:r>
              <a:rPr lang="en-US" dirty="0"/>
              <a:t>Major Tasks: Architecture  relevant tasks.</a:t>
            </a:r>
            <a:endParaRPr lang="en-US" u="sng" dirty="0"/>
          </a:p>
          <a:p>
            <a:pPr lvl="1" eaLnBrk="1" hangingPunct="1"/>
            <a:r>
              <a:rPr lang="en-US" dirty="0"/>
              <a:t>Minor  or helper Tasks: (Buffering</a:t>
            </a:r>
            <a:r>
              <a:rPr lang="en-US" u="sng" dirty="0"/>
              <a:t>)</a:t>
            </a:r>
          </a:p>
          <a:p>
            <a:pPr eaLnBrk="1" hangingPunct="1"/>
            <a:endParaRPr lang="en-US" dirty="0"/>
          </a:p>
        </p:txBody>
      </p:sp>
      <p:sp>
        <p:nvSpPr>
          <p:cNvPr id="12290" name="Slide Number Placeholder 5"/>
          <p:cNvSpPr>
            <a:spLocks noGrp="1"/>
          </p:cNvSpPr>
          <p:nvPr>
            <p:ph type="sldNum" sz="quarter" idx="12"/>
          </p:nvPr>
        </p:nvSpPr>
        <p:spPr>
          <a:noFill/>
        </p:spPr>
        <p:txBody>
          <a:bodyPr/>
          <a:lstStyle/>
          <a:p>
            <a:fld id="{72B9B9EC-0D6C-4039-A278-428FFF0C1DE1}" type="slidenum">
              <a:rPr lang="en-US"/>
              <a:pPr/>
              <a:t>92</a:t>
            </a:fld>
            <a:endParaRPr lang="en-US"/>
          </a:p>
        </p:txBody>
      </p:sp>
    </p:spTree>
    <p:extLst>
      <p:ext uri="{BB962C8B-B14F-4D97-AF65-F5344CB8AC3E}">
        <p14:creationId xmlns:p14="http://schemas.microsoft.com/office/powerpoint/2010/main" val="39904311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905000" y="1111023"/>
            <a:ext cx="8458200" cy="4908777"/>
          </a:xfrm>
          <a:prstGeom prst="rect">
            <a:avLst/>
          </a:prstGeom>
          <a:noFill/>
          <a:ln w="9525">
            <a:noFill/>
            <a:miter lim="800000"/>
            <a:headEnd/>
            <a:tailEnd/>
          </a:ln>
        </p:spPr>
      </p:pic>
      <p:sp>
        <p:nvSpPr>
          <p:cNvPr id="3" name="Rectangle 2"/>
          <p:cNvSpPr/>
          <p:nvPr/>
        </p:nvSpPr>
        <p:spPr>
          <a:xfrm>
            <a:off x="1981200" y="5943601"/>
            <a:ext cx="4572000" cy="646331"/>
          </a:xfrm>
          <a:prstGeom prst="rect">
            <a:avLst/>
          </a:prstGeom>
        </p:spPr>
        <p:txBody>
          <a:bodyPr>
            <a:spAutoFit/>
          </a:bodyPr>
          <a:lstStyle/>
          <a:p>
            <a:r>
              <a:rPr lang="en-US" i="1" dirty="0"/>
              <a:t>By Philippe </a:t>
            </a:r>
            <a:r>
              <a:rPr lang="en-US" i="1" dirty="0" err="1"/>
              <a:t>Kruchten</a:t>
            </a:r>
            <a:endParaRPr lang="en-US" i="1" dirty="0"/>
          </a:p>
          <a:p>
            <a:r>
              <a:rPr lang="en-US" dirty="0"/>
              <a:t>Rational Software Corp.</a:t>
            </a:r>
          </a:p>
        </p:txBody>
      </p:sp>
      <p:sp>
        <p:nvSpPr>
          <p:cNvPr id="5" name="Rectangle 4"/>
          <p:cNvSpPr/>
          <p:nvPr/>
        </p:nvSpPr>
        <p:spPr>
          <a:xfrm>
            <a:off x="2057401" y="457201"/>
            <a:ext cx="3902235" cy="646331"/>
          </a:xfrm>
          <a:prstGeom prst="rect">
            <a:avLst/>
          </a:prstGeom>
        </p:spPr>
        <p:txBody>
          <a:bodyPr wrap="square">
            <a:spAutoFit/>
          </a:bodyPr>
          <a:lstStyle/>
          <a:p>
            <a:r>
              <a:rPr lang="en-CA" sz="3600" b="1" dirty="0">
                <a:solidFill>
                  <a:schemeClr val="accent1">
                    <a:lumMod val="75000"/>
                  </a:schemeClr>
                </a:solidFill>
              </a:rPr>
              <a:t>Notation</a:t>
            </a:r>
            <a:endParaRPr lang="en-US" sz="3600" dirty="0">
              <a:solidFill>
                <a:schemeClr val="accent1">
                  <a:lumMod val="75000"/>
                </a:schemeClr>
              </a:solidFill>
            </a:endParaRPr>
          </a:p>
        </p:txBody>
      </p:sp>
    </p:spTree>
    <p:extLst>
      <p:ext uri="{BB962C8B-B14F-4D97-AF65-F5344CB8AC3E}">
        <p14:creationId xmlns:p14="http://schemas.microsoft.com/office/powerpoint/2010/main" val="20992746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Grp="1" noChangeArrowheads="1"/>
          </p:cNvSpPr>
          <p:nvPr>
            <p:ph type="title"/>
          </p:nvPr>
        </p:nvSpPr>
        <p:spPr/>
        <p:txBody>
          <a:bodyPr/>
          <a:lstStyle/>
          <a:p>
            <a:pPr eaLnBrk="1" hangingPunct="1"/>
            <a:r>
              <a:rPr lang="en-CA" dirty="0"/>
              <a:t>Process View example</a:t>
            </a:r>
            <a:endParaRPr lang="en-US" dirty="0"/>
          </a:p>
        </p:txBody>
      </p:sp>
      <p:pic>
        <p:nvPicPr>
          <p:cNvPr id="13316" name="Picture 8"/>
          <p:cNvPicPr>
            <a:picLocks noGrp="1" noChangeAspect="1" noChangeArrowheads="1"/>
          </p:cNvPicPr>
          <p:nvPr>
            <p:ph idx="1"/>
          </p:nvPr>
        </p:nvPicPr>
        <p:blipFill>
          <a:blip r:embed="rId3" cstate="print"/>
          <a:stretch>
            <a:fillRect/>
          </a:stretch>
        </p:blipFill>
        <p:spPr>
          <a:xfrm>
            <a:off x="2971184" y="1825625"/>
            <a:ext cx="6249631" cy="4351338"/>
          </a:xfrm>
          <a:noFill/>
        </p:spPr>
      </p:pic>
      <p:sp>
        <p:nvSpPr>
          <p:cNvPr id="13314" name="Slide Number Placeholder 5"/>
          <p:cNvSpPr>
            <a:spLocks noGrp="1"/>
          </p:cNvSpPr>
          <p:nvPr>
            <p:ph type="sldNum" sz="quarter" idx="12"/>
          </p:nvPr>
        </p:nvSpPr>
        <p:spPr>
          <a:noFill/>
        </p:spPr>
        <p:txBody>
          <a:bodyPr/>
          <a:lstStyle/>
          <a:p>
            <a:fld id="{E659DA42-8C9D-44AC-A02B-7D150B86DC8C}" type="slidenum">
              <a:rPr lang="en-US"/>
              <a:pPr/>
              <a:t>94</a:t>
            </a:fld>
            <a:endParaRPr lang="en-US"/>
          </a:p>
        </p:txBody>
      </p:sp>
      <p:sp>
        <p:nvSpPr>
          <p:cNvPr id="5" name="Rectangle 4"/>
          <p:cNvSpPr/>
          <p:nvPr/>
        </p:nvSpPr>
        <p:spPr>
          <a:xfrm>
            <a:off x="2514600" y="6019801"/>
            <a:ext cx="4572000" cy="646331"/>
          </a:xfrm>
          <a:prstGeom prst="rect">
            <a:avLst/>
          </a:prstGeom>
        </p:spPr>
        <p:txBody>
          <a:bodyPr>
            <a:spAutoFit/>
          </a:bodyPr>
          <a:lstStyle/>
          <a:p>
            <a:r>
              <a:rPr lang="en-US" i="1" dirty="0"/>
              <a:t>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329270512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dirty="0"/>
              <a:t>Development View </a:t>
            </a:r>
          </a:p>
        </p:txBody>
      </p:sp>
      <p:sp>
        <p:nvSpPr>
          <p:cNvPr id="14340" name="Rectangle 3"/>
          <p:cNvSpPr>
            <a:spLocks noGrp="1" noChangeArrowheads="1"/>
          </p:cNvSpPr>
          <p:nvPr>
            <p:ph idx="1"/>
          </p:nvPr>
        </p:nvSpPr>
        <p:spPr/>
        <p:txBody>
          <a:bodyPr>
            <a:normAutofit/>
          </a:bodyPr>
          <a:lstStyle/>
          <a:p>
            <a:pPr>
              <a:buNone/>
            </a:pPr>
            <a:r>
              <a:rPr lang="en-US" sz="2400" b="1" dirty="0"/>
              <a:t>The </a:t>
            </a:r>
            <a:r>
              <a:rPr lang="en-US" sz="2400" b="1" i="1" dirty="0"/>
              <a:t>development </a:t>
            </a:r>
            <a:r>
              <a:rPr lang="en-US" sz="2400" b="1" dirty="0"/>
              <a:t>view</a:t>
            </a:r>
            <a:r>
              <a:rPr lang="en-US" sz="2400" dirty="0"/>
              <a:t>, which describes the </a:t>
            </a:r>
            <a:r>
              <a:rPr lang="en-US" sz="2400" b="1" dirty="0"/>
              <a:t>static</a:t>
            </a:r>
            <a:r>
              <a:rPr lang="en-US" sz="2400" dirty="0"/>
              <a:t> organization of the software in its development environment.</a:t>
            </a:r>
            <a:endParaRPr lang="en-US" sz="2400" b="1" dirty="0"/>
          </a:p>
          <a:p>
            <a:pPr eaLnBrk="1" hangingPunct="1">
              <a:buFont typeface="Wingdings" pitchFamily="2" charset="2"/>
              <a:buNone/>
            </a:pPr>
            <a:r>
              <a:rPr lang="en-US" sz="2400" b="1" dirty="0"/>
              <a:t>Viewer:</a:t>
            </a:r>
            <a:r>
              <a:rPr lang="en-US" b="1" dirty="0"/>
              <a:t> </a:t>
            </a:r>
            <a:r>
              <a:rPr lang="en-US" sz="2400" dirty="0"/>
              <a:t>Programmers and Software Managers</a:t>
            </a:r>
          </a:p>
          <a:p>
            <a:pPr eaLnBrk="1" hangingPunct="1">
              <a:buFont typeface="Wingdings" pitchFamily="2" charset="2"/>
              <a:buNone/>
            </a:pPr>
            <a:r>
              <a:rPr lang="en-US" sz="2400" b="1" dirty="0"/>
              <a:t>considers:</a:t>
            </a:r>
            <a:r>
              <a:rPr lang="en-US" b="1" dirty="0"/>
              <a:t> </a:t>
            </a:r>
            <a:r>
              <a:rPr lang="en-US" sz="2400" dirty="0"/>
              <a:t>software module organization. </a:t>
            </a:r>
            <a:br>
              <a:rPr lang="en-US" sz="2400" dirty="0"/>
            </a:br>
            <a:r>
              <a:rPr lang="en-US" sz="2400" dirty="0"/>
              <a:t>(Hierarchy of layers, software management, reuse, constraints of tools).</a:t>
            </a:r>
            <a:endParaRPr lang="en-CA" sz="2400" b="1" dirty="0"/>
          </a:p>
          <a:p>
            <a:pPr>
              <a:buNone/>
            </a:pPr>
            <a:r>
              <a:rPr lang="en-CA" sz="2400" b="1" dirty="0"/>
              <a:t>Notation: </a:t>
            </a:r>
            <a:r>
              <a:rPr lang="en-CA" sz="2400" dirty="0"/>
              <a:t>the </a:t>
            </a:r>
            <a:r>
              <a:rPr lang="en-CA" sz="2400" dirty="0" err="1"/>
              <a:t>Booch</a:t>
            </a:r>
            <a:r>
              <a:rPr lang="en-CA" sz="2400" dirty="0"/>
              <a:t> notation.</a:t>
            </a:r>
            <a:endParaRPr lang="en-CA" sz="2400" b="1" dirty="0"/>
          </a:p>
          <a:p>
            <a:pPr eaLnBrk="1" hangingPunct="1">
              <a:buFont typeface="Wingdings" pitchFamily="2" charset="2"/>
              <a:buNone/>
            </a:pPr>
            <a:r>
              <a:rPr lang="en-CA" sz="2400" b="1" dirty="0"/>
              <a:t>Style: </a:t>
            </a:r>
            <a:r>
              <a:rPr lang="en-CA" sz="2400" dirty="0"/>
              <a:t>layered style</a:t>
            </a:r>
            <a:endParaRPr lang="en-US" sz="2400" dirty="0"/>
          </a:p>
        </p:txBody>
      </p:sp>
      <p:sp>
        <p:nvSpPr>
          <p:cNvPr id="14338" name="Slide Number Placeholder 5"/>
          <p:cNvSpPr>
            <a:spLocks noGrp="1"/>
          </p:cNvSpPr>
          <p:nvPr>
            <p:ph type="sldNum" sz="quarter" idx="12"/>
          </p:nvPr>
        </p:nvSpPr>
        <p:spPr>
          <a:noFill/>
        </p:spPr>
        <p:txBody>
          <a:bodyPr/>
          <a:lstStyle/>
          <a:p>
            <a:fld id="{AD08D2C3-9A79-4845-BBA7-819DF7745341}" type="slidenum">
              <a:rPr lang="en-US"/>
              <a:pPr/>
              <a:t>95</a:t>
            </a:fld>
            <a:endParaRPr lang="en-US"/>
          </a:p>
        </p:txBody>
      </p:sp>
    </p:spTree>
    <p:extLst>
      <p:ext uri="{BB962C8B-B14F-4D97-AF65-F5344CB8AC3E}">
        <p14:creationId xmlns:p14="http://schemas.microsoft.com/office/powerpoint/2010/main" val="256353625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5400" dirty="0"/>
              <a:t>Notation</a:t>
            </a:r>
            <a:endParaRPr lang="en-US" dirty="0"/>
          </a:p>
        </p:txBody>
      </p:sp>
      <p:pic>
        <p:nvPicPr>
          <p:cNvPr id="2050" name="Picture 2"/>
          <p:cNvPicPr>
            <a:picLocks noGrp="1" noChangeAspect="1" noChangeArrowheads="1"/>
          </p:cNvPicPr>
          <p:nvPr>
            <p:ph idx="1"/>
          </p:nvPr>
        </p:nvPicPr>
        <p:blipFill>
          <a:blip r:embed="rId2" cstate="print"/>
          <a:stretch>
            <a:fillRect/>
          </a:stretch>
        </p:blipFill>
        <p:spPr bwMode="auto">
          <a:xfrm>
            <a:off x="3300412" y="2786856"/>
            <a:ext cx="5591175" cy="2428875"/>
          </a:xfrm>
          <a:prstGeom prst="rect">
            <a:avLst/>
          </a:prstGeom>
          <a:noFill/>
          <a:ln w="9525">
            <a:noFill/>
            <a:miter lim="800000"/>
            <a:headEnd/>
            <a:tailEnd/>
          </a:ln>
        </p:spPr>
      </p:pic>
      <p:sp>
        <p:nvSpPr>
          <p:cNvPr id="4" name="Rectangle 3"/>
          <p:cNvSpPr/>
          <p:nvPr/>
        </p:nvSpPr>
        <p:spPr>
          <a:xfrm>
            <a:off x="2133600" y="5715001"/>
            <a:ext cx="4572000" cy="646331"/>
          </a:xfrm>
          <a:prstGeom prst="rect">
            <a:avLst/>
          </a:prstGeom>
        </p:spPr>
        <p:txBody>
          <a:bodyPr>
            <a:spAutoFit/>
          </a:bodyPr>
          <a:lstStyle/>
          <a:p>
            <a:r>
              <a:rPr lang="en-US" i="1" dirty="0"/>
              <a:t>By 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15825326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sz="4000" dirty="0"/>
              <a:t>Physical View</a:t>
            </a:r>
            <a:r>
              <a:rPr lang="en-US" dirty="0"/>
              <a:t> </a:t>
            </a:r>
          </a:p>
        </p:txBody>
      </p:sp>
      <p:sp>
        <p:nvSpPr>
          <p:cNvPr id="15364" name="Rectangle 3"/>
          <p:cNvSpPr>
            <a:spLocks noGrp="1" noChangeArrowheads="1"/>
          </p:cNvSpPr>
          <p:nvPr>
            <p:ph idx="1"/>
          </p:nvPr>
        </p:nvSpPr>
        <p:spPr/>
        <p:txBody>
          <a:bodyPr>
            <a:normAutofit/>
          </a:bodyPr>
          <a:lstStyle/>
          <a:p>
            <a:pPr>
              <a:buNone/>
            </a:pPr>
            <a:r>
              <a:rPr lang="en-US" sz="2400" b="1" dirty="0"/>
              <a:t>the physical view, </a:t>
            </a:r>
            <a:r>
              <a:rPr lang="en-US" sz="2400" dirty="0"/>
              <a:t>which describes the mapping(s) of the software onto the hardware and reflects its distributed aspect.</a:t>
            </a:r>
            <a:endParaRPr lang="en-US" sz="2400" b="1" dirty="0"/>
          </a:p>
          <a:p>
            <a:pPr eaLnBrk="1" hangingPunct="1">
              <a:buFont typeface="Wingdings" pitchFamily="2" charset="2"/>
              <a:buNone/>
            </a:pPr>
            <a:r>
              <a:rPr lang="en-US" sz="2400" b="1" dirty="0"/>
              <a:t>Viewer:</a:t>
            </a:r>
            <a:r>
              <a:rPr lang="en-US" b="1" dirty="0"/>
              <a:t> </a:t>
            </a:r>
            <a:r>
              <a:rPr lang="en-US" sz="2400" dirty="0"/>
              <a:t>System Engineers</a:t>
            </a:r>
          </a:p>
          <a:p>
            <a:pPr eaLnBrk="1" hangingPunct="1">
              <a:buFont typeface="Wingdings" pitchFamily="2" charset="2"/>
              <a:buNone/>
            </a:pPr>
            <a:r>
              <a:rPr lang="en-US" sz="2400" b="1" dirty="0"/>
              <a:t>Considers:</a:t>
            </a:r>
            <a:r>
              <a:rPr lang="en-US" b="1" dirty="0"/>
              <a:t> </a:t>
            </a:r>
            <a:r>
              <a:rPr lang="en-US" sz="2400" dirty="0"/>
              <a:t>Non-functional requirement (reliability, availability and performance). regarding to underlying hardware.</a:t>
            </a:r>
          </a:p>
          <a:p>
            <a:pPr eaLnBrk="1" hangingPunct="1">
              <a:buFont typeface="Wingdings" pitchFamily="2" charset="2"/>
              <a:buNone/>
            </a:pPr>
            <a:r>
              <a:rPr lang="en-US" sz="2400" dirty="0"/>
              <a:t> </a:t>
            </a:r>
            <a:r>
              <a:rPr lang="en-CA" sz="2000" b="1" dirty="0"/>
              <a:t>There may be two architecture</a:t>
            </a:r>
            <a:r>
              <a:rPr lang="en-CA" sz="2000" dirty="0"/>
              <a:t>:</a:t>
            </a:r>
          </a:p>
          <a:p>
            <a:pPr lvl="1" eaLnBrk="1" hangingPunct="1"/>
            <a:r>
              <a:rPr lang="en-CA" sz="1800" dirty="0"/>
              <a:t>Test and development</a:t>
            </a:r>
          </a:p>
          <a:p>
            <a:pPr lvl="1" eaLnBrk="1" hangingPunct="1"/>
            <a:r>
              <a:rPr lang="en-CA" sz="1800" dirty="0"/>
              <a:t>deployment</a:t>
            </a:r>
            <a:endParaRPr lang="en-US" sz="1800" dirty="0"/>
          </a:p>
          <a:p>
            <a:pPr eaLnBrk="1" hangingPunct="1">
              <a:buFont typeface="Wingdings" pitchFamily="2" charset="2"/>
              <a:buNone/>
            </a:pPr>
            <a:endParaRPr lang="en-US" sz="2400" dirty="0"/>
          </a:p>
        </p:txBody>
      </p:sp>
      <p:sp>
        <p:nvSpPr>
          <p:cNvPr id="15362" name="Slide Number Placeholder 5"/>
          <p:cNvSpPr>
            <a:spLocks noGrp="1"/>
          </p:cNvSpPr>
          <p:nvPr>
            <p:ph type="sldNum" sz="quarter" idx="12"/>
          </p:nvPr>
        </p:nvSpPr>
        <p:spPr>
          <a:noFill/>
        </p:spPr>
        <p:txBody>
          <a:bodyPr/>
          <a:lstStyle/>
          <a:p>
            <a:fld id="{B32DCCB4-CD1F-4D8C-A738-4FA74F56A584}" type="slidenum">
              <a:rPr lang="en-US"/>
              <a:pPr/>
              <a:t>97</a:t>
            </a:fld>
            <a:endParaRPr lang="en-US"/>
          </a:p>
        </p:txBody>
      </p:sp>
    </p:spTree>
    <p:extLst>
      <p:ext uri="{BB962C8B-B14F-4D97-AF65-F5344CB8AC3E}">
        <p14:creationId xmlns:p14="http://schemas.microsoft.com/office/powerpoint/2010/main" val="8008582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5"/>
          <p:cNvSpPr>
            <a:spLocks noGrp="1" noChangeArrowheads="1"/>
          </p:cNvSpPr>
          <p:nvPr>
            <p:ph type="title"/>
          </p:nvPr>
        </p:nvSpPr>
        <p:spPr/>
        <p:txBody>
          <a:bodyPr/>
          <a:lstStyle/>
          <a:p>
            <a:pPr eaLnBrk="1" hangingPunct="1"/>
            <a:r>
              <a:rPr lang="en-CA" dirty="0"/>
              <a:t>Physical view example </a:t>
            </a:r>
            <a:endParaRPr lang="en-US" dirty="0"/>
          </a:p>
        </p:txBody>
      </p:sp>
      <p:pic>
        <p:nvPicPr>
          <p:cNvPr id="16388" name="Picture 4"/>
          <p:cNvPicPr>
            <a:picLocks noGrp="1" noChangeAspect="1" noChangeArrowheads="1"/>
          </p:cNvPicPr>
          <p:nvPr>
            <p:ph idx="1"/>
          </p:nvPr>
        </p:nvPicPr>
        <p:blipFill>
          <a:blip r:embed="rId2" cstate="print"/>
          <a:stretch>
            <a:fillRect/>
          </a:stretch>
        </p:blipFill>
        <p:spPr>
          <a:xfrm>
            <a:off x="5205288" y="2015579"/>
            <a:ext cx="1781424" cy="3971429"/>
          </a:xfrm>
          <a:noFill/>
        </p:spPr>
      </p:pic>
      <p:sp>
        <p:nvSpPr>
          <p:cNvPr id="16386" name="Slide Number Placeholder 5"/>
          <p:cNvSpPr>
            <a:spLocks noGrp="1"/>
          </p:cNvSpPr>
          <p:nvPr>
            <p:ph type="sldNum" sz="quarter" idx="12"/>
          </p:nvPr>
        </p:nvSpPr>
        <p:spPr>
          <a:noFill/>
        </p:spPr>
        <p:txBody>
          <a:bodyPr/>
          <a:lstStyle/>
          <a:p>
            <a:fld id="{10FDDF67-7FE6-4FFC-8446-62DB00A61132}" type="slidenum">
              <a:rPr lang="en-US"/>
              <a:pPr/>
              <a:t>98</a:t>
            </a:fld>
            <a:endParaRPr lang="en-US"/>
          </a:p>
        </p:txBody>
      </p:sp>
      <p:sp>
        <p:nvSpPr>
          <p:cNvPr id="5" name="Rectangle 4"/>
          <p:cNvSpPr/>
          <p:nvPr/>
        </p:nvSpPr>
        <p:spPr>
          <a:xfrm>
            <a:off x="2286000" y="5943601"/>
            <a:ext cx="4572000" cy="646331"/>
          </a:xfrm>
          <a:prstGeom prst="rect">
            <a:avLst/>
          </a:prstGeom>
        </p:spPr>
        <p:txBody>
          <a:bodyPr>
            <a:spAutoFit/>
          </a:bodyPr>
          <a:lstStyle/>
          <a:p>
            <a:r>
              <a:rPr lang="en-US" i="1" dirty="0"/>
              <a:t>By 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376373229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sz="4000" dirty="0"/>
              <a:t>Scenarios</a:t>
            </a:r>
            <a:r>
              <a:rPr lang="en-US" dirty="0"/>
              <a:t> </a:t>
            </a:r>
          </a:p>
        </p:txBody>
      </p:sp>
      <p:sp>
        <p:nvSpPr>
          <p:cNvPr id="19460" name="Rectangle 3"/>
          <p:cNvSpPr>
            <a:spLocks noGrp="1" noChangeArrowheads="1"/>
          </p:cNvSpPr>
          <p:nvPr>
            <p:ph idx="1"/>
          </p:nvPr>
        </p:nvSpPr>
        <p:spPr/>
        <p:txBody>
          <a:bodyPr/>
          <a:lstStyle/>
          <a:p>
            <a:pPr>
              <a:buNone/>
            </a:pPr>
            <a:r>
              <a:rPr lang="en-CA" sz="2400" b="1" dirty="0"/>
              <a:t>(</a:t>
            </a:r>
            <a:r>
              <a:rPr lang="en-CA" sz="2400" dirty="0"/>
              <a:t>Putting all “4 views” together)</a:t>
            </a:r>
            <a:endParaRPr lang="en-US" sz="2400" dirty="0"/>
          </a:p>
          <a:p>
            <a:pPr eaLnBrk="1" hangingPunct="1">
              <a:buFont typeface="Wingdings" pitchFamily="2" charset="2"/>
              <a:buNone/>
            </a:pPr>
            <a:r>
              <a:rPr lang="en-US" sz="2400" b="1" dirty="0"/>
              <a:t>Viewer:</a:t>
            </a:r>
            <a:r>
              <a:rPr lang="en-US" b="1" dirty="0"/>
              <a:t> </a:t>
            </a:r>
            <a:r>
              <a:rPr lang="en-US" sz="2400" dirty="0"/>
              <a:t>All users and Evaluators.</a:t>
            </a:r>
          </a:p>
          <a:p>
            <a:pPr eaLnBrk="1" hangingPunct="1">
              <a:buFont typeface="Wingdings" pitchFamily="2" charset="2"/>
              <a:buNone/>
            </a:pPr>
            <a:r>
              <a:rPr lang="en-US" sz="2400" b="1" dirty="0"/>
              <a:t>Considers:</a:t>
            </a:r>
            <a:r>
              <a:rPr lang="en-US" b="1" dirty="0"/>
              <a:t> </a:t>
            </a:r>
            <a:r>
              <a:rPr lang="en-US" sz="2400" dirty="0"/>
              <a:t>System consistency and validity</a:t>
            </a:r>
          </a:p>
          <a:p>
            <a:pPr eaLnBrk="1" hangingPunct="1">
              <a:buFont typeface="Wingdings" pitchFamily="2" charset="2"/>
              <a:buNone/>
            </a:pPr>
            <a:r>
              <a:rPr lang="en-US" sz="2400" b="1" dirty="0"/>
              <a:t>Notation:</a:t>
            </a:r>
            <a:r>
              <a:rPr lang="en-US" b="1" dirty="0"/>
              <a:t> </a:t>
            </a:r>
            <a:r>
              <a:rPr lang="en-US" sz="2400" dirty="0"/>
              <a:t>Similar to logical view</a:t>
            </a:r>
          </a:p>
          <a:p>
            <a:pPr eaLnBrk="1" hangingPunct="1">
              <a:buFont typeface="Wingdings" pitchFamily="2" charset="2"/>
              <a:buNone/>
            </a:pPr>
            <a:endParaRPr lang="en-US" sz="2400" dirty="0"/>
          </a:p>
        </p:txBody>
      </p:sp>
      <p:sp>
        <p:nvSpPr>
          <p:cNvPr id="19458" name="Slide Number Placeholder 5"/>
          <p:cNvSpPr>
            <a:spLocks noGrp="1"/>
          </p:cNvSpPr>
          <p:nvPr>
            <p:ph type="sldNum" sz="quarter" idx="12"/>
          </p:nvPr>
        </p:nvSpPr>
        <p:spPr>
          <a:noFill/>
        </p:spPr>
        <p:txBody>
          <a:bodyPr/>
          <a:lstStyle/>
          <a:p>
            <a:fld id="{80D0DBDB-0248-4E63-A82E-819D2288E850}" type="slidenum">
              <a:rPr lang="en-US"/>
              <a:pPr/>
              <a:t>99</a:t>
            </a:fld>
            <a:endParaRPr lang="en-US"/>
          </a:p>
        </p:txBody>
      </p:sp>
    </p:spTree>
    <p:extLst>
      <p:ext uri="{BB962C8B-B14F-4D97-AF65-F5344CB8AC3E}">
        <p14:creationId xmlns:p14="http://schemas.microsoft.com/office/powerpoint/2010/main" val="328877851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6113</TotalTime>
  <Words>5157</Words>
  <Application>Microsoft Office PowerPoint</Application>
  <PresentationFormat>宽屏</PresentationFormat>
  <Paragraphs>571</Paragraphs>
  <Slides>134</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134</vt:i4>
      </vt:variant>
    </vt:vector>
  </HeadingPairs>
  <TitlesOfParts>
    <vt:vector size="141" baseType="lpstr">
      <vt:lpstr>Optima</vt:lpstr>
      <vt:lpstr>Microsoft Yahei</vt:lpstr>
      <vt:lpstr>Arial</vt:lpstr>
      <vt:lpstr>Calibri</vt:lpstr>
      <vt:lpstr>Calibri Light</vt:lpstr>
      <vt:lpstr>Wingdings</vt:lpstr>
      <vt:lpstr>Office Theme</vt:lpstr>
      <vt:lpstr>COMP3028  Software Architecture</vt:lpstr>
      <vt:lpstr>Software Architecture</vt:lpstr>
      <vt:lpstr>Intended Learning Outcomes</vt:lpstr>
      <vt:lpstr>Materials</vt:lpstr>
      <vt:lpstr>Review</vt:lpstr>
      <vt:lpstr>PowerPoint 演示文稿</vt:lpstr>
      <vt:lpstr>Architecture Is a Set of Software Structures </vt:lpstr>
      <vt:lpstr>Some Useful Module Structures</vt:lpstr>
      <vt:lpstr>Decomposition structure</vt:lpstr>
      <vt:lpstr>Uses structure</vt:lpstr>
      <vt:lpstr>Layer structure</vt:lpstr>
      <vt:lpstr>Some Useful C&amp;C Structures</vt:lpstr>
      <vt:lpstr>Concurrency structure </vt:lpstr>
      <vt:lpstr>Some Useful Allocation Structures</vt:lpstr>
      <vt:lpstr>Implementation structure</vt:lpstr>
      <vt:lpstr>What can be reasoned from structures</vt:lpstr>
      <vt:lpstr>Relating Structures to Each Other</vt:lpstr>
      <vt:lpstr>Example: Modules vs. Components</vt:lpstr>
      <vt:lpstr>Documenting views</vt:lpstr>
      <vt:lpstr>Three Uses for Architecture Documentation</vt:lpstr>
      <vt:lpstr>Structures and Views</vt:lpstr>
      <vt:lpstr>Structures and Views</vt:lpstr>
      <vt:lpstr>Notations</vt:lpstr>
      <vt:lpstr>Choosing a Notation</vt:lpstr>
      <vt:lpstr>Views</vt:lpstr>
      <vt:lpstr>Structures and Views</vt:lpstr>
      <vt:lpstr>Overview of Module Views</vt:lpstr>
      <vt:lpstr>Overview of Module Views</vt:lpstr>
      <vt:lpstr>Module views notations</vt:lpstr>
      <vt:lpstr>Overview of C&amp;C Views</vt:lpstr>
      <vt:lpstr>Overview of C&amp;C Views</vt:lpstr>
      <vt:lpstr>Notations for C&amp;C Views</vt:lpstr>
      <vt:lpstr>Overview of Allocation Views</vt:lpstr>
      <vt:lpstr>Overview of Allocation Views</vt:lpstr>
      <vt:lpstr>Quality Views</vt:lpstr>
      <vt:lpstr>Quality Views:  Examples</vt:lpstr>
      <vt:lpstr>Quality Views:  Examples</vt:lpstr>
      <vt:lpstr>Quality Views:  Examples</vt:lpstr>
      <vt:lpstr>Quality Views:  Examples</vt:lpstr>
      <vt:lpstr>Quality Views:  Examples</vt:lpstr>
      <vt:lpstr>End of review</vt:lpstr>
      <vt:lpstr>Creating documentation</vt:lpstr>
      <vt:lpstr>Views</vt:lpstr>
      <vt:lpstr>Views</vt:lpstr>
      <vt:lpstr>Which views to include in the documentation?</vt:lpstr>
      <vt:lpstr>We talked about different kinds of structures and views</vt:lpstr>
      <vt:lpstr>PowerPoint 演示文稿</vt:lpstr>
      <vt:lpstr>Which Views?  The Ones You Need!</vt:lpstr>
      <vt:lpstr>Choosing the Views</vt:lpstr>
      <vt:lpstr>Choosing the Views</vt:lpstr>
      <vt:lpstr>Which views to include in the documentation?</vt:lpstr>
      <vt:lpstr>Standard</vt:lpstr>
      <vt:lpstr>Standard</vt:lpstr>
      <vt:lpstr>Standard - example</vt:lpstr>
      <vt:lpstr>Standardization purpose (1)</vt:lpstr>
      <vt:lpstr>Standardization purpose (2)</vt:lpstr>
      <vt:lpstr>Industry standardization examples</vt:lpstr>
      <vt:lpstr>Who creates standards</vt:lpstr>
      <vt:lpstr>Who creates standards</vt:lpstr>
      <vt:lpstr>Standards organization</vt:lpstr>
      <vt:lpstr>International standard </vt:lpstr>
      <vt:lpstr>Role of international standards</vt:lpstr>
      <vt:lpstr>International standard organizations</vt:lpstr>
      <vt:lpstr>World Standards Cooperation alliance</vt:lpstr>
      <vt:lpstr>ISO - The International Organization for Standardization </vt:lpstr>
      <vt:lpstr>Example</vt:lpstr>
      <vt:lpstr>ISO Standardization process</vt:lpstr>
      <vt:lpstr>Joint technical committee with IEC</vt:lpstr>
      <vt:lpstr>ISO/IEC JTC 1 Scope and mission</vt:lpstr>
      <vt:lpstr>ISO/IEC JTC 1 participation</vt:lpstr>
      <vt:lpstr>PowerPoint 演示文稿</vt:lpstr>
      <vt:lpstr>ISO/IEC JTC 1 Structure</vt:lpstr>
      <vt:lpstr>WG 42</vt:lpstr>
      <vt:lpstr>Views</vt:lpstr>
      <vt:lpstr>Which views to include in the documentation?</vt:lpstr>
      <vt:lpstr>Which views to include in the documentation?</vt:lpstr>
      <vt:lpstr>Identification of stakeholders</vt:lpstr>
      <vt:lpstr>Identification of stakeholder perspectives</vt:lpstr>
      <vt:lpstr>Identification of concerns</vt:lpstr>
      <vt:lpstr>Inclusion of architecture views</vt:lpstr>
      <vt:lpstr>PowerPoint 演示文稿</vt:lpstr>
      <vt:lpstr>4+1 View Model</vt:lpstr>
      <vt:lpstr>Which views to include?</vt:lpstr>
      <vt:lpstr>Overview about the article's author:</vt:lpstr>
      <vt:lpstr>Problems:</vt:lpstr>
      <vt:lpstr>Solution</vt:lpstr>
      <vt:lpstr>PowerPoint 演示文稿</vt:lpstr>
      <vt:lpstr>Logical View </vt:lpstr>
      <vt:lpstr>PowerPoint 演示文稿</vt:lpstr>
      <vt:lpstr>Logical view Example</vt:lpstr>
      <vt:lpstr> Process View </vt:lpstr>
      <vt:lpstr>Process view (cont.)</vt:lpstr>
      <vt:lpstr>PowerPoint 演示文稿</vt:lpstr>
      <vt:lpstr>Process View example</vt:lpstr>
      <vt:lpstr>Development View </vt:lpstr>
      <vt:lpstr>Notation</vt:lpstr>
      <vt:lpstr>Physical View </vt:lpstr>
      <vt:lpstr>Physical view example </vt:lpstr>
      <vt:lpstr>Scenarios </vt:lpstr>
      <vt:lpstr>Scenario example</vt:lpstr>
      <vt:lpstr>Correspondence between  the views </vt:lpstr>
      <vt:lpstr>From logical to Process view</vt:lpstr>
      <vt:lpstr>From Logical to development</vt:lpstr>
      <vt:lpstr> Iterative process</vt:lpstr>
      <vt:lpstr>End of 4+1 View Model</vt:lpstr>
      <vt:lpstr>C4 model</vt:lpstr>
      <vt:lpstr>C4 model</vt:lpstr>
      <vt:lpstr>C4 model</vt:lpstr>
      <vt:lpstr>PowerPoint 演示文稿</vt:lpstr>
      <vt:lpstr>PowerPoint 演示文稿</vt:lpstr>
      <vt:lpstr>C4 model - Context diagrams (level 1) </vt:lpstr>
      <vt:lpstr>PowerPoint 演示文稿</vt:lpstr>
      <vt:lpstr>C4 model - Container diagrams (level 2)</vt:lpstr>
      <vt:lpstr>PowerPoint 演示文稿</vt:lpstr>
      <vt:lpstr>C4 model - Component diagrams (level 3): </vt:lpstr>
      <vt:lpstr>PowerPoint 演示文稿</vt:lpstr>
      <vt:lpstr>C4 model - Code diagrams (level 4) </vt:lpstr>
      <vt:lpstr>PowerPoint 演示文稿</vt:lpstr>
      <vt:lpstr>Example of documenting in C4 model: level 1 – context diagrams</vt:lpstr>
      <vt:lpstr>Example of documenting in C4 model: level 1 – context diagrams</vt:lpstr>
      <vt:lpstr>Example of documenting in C4 model: level 1 – context diagrams</vt:lpstr>
      <vt:lpstr>Example of documenting in C4 model: level 1 – context diagrams</vt:lpstr>
      <vt:lpstr>Example of documenting in C4 model: level 2 – container diagrams</vt:lpstr>
      <vt:lpstr>End of C4 model</vt:lpstr>
      <vt:lpstr>Building the Documentation Package</vt:lpstr>
      <vt:lpstr>Documenting Behavior</vt:lpstr>
      <vt:lpstr>View Template</vt:lpstr>
      <vt:lpstr>Notations for Documenting Behavior</vt:lpstr>
      <vt:lpstr>Use Case Diagram</vt:lpstr>
      <vt:lpstr>Use Case Description</vt:lpstr>
      <vt:lpstr>Sequence Diagram</vt:lpstr>
      <vt:lpstr>Communication Diagram</vt:lpstr>
      <vt:lpstr>Activity Diagram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COMP3028_Spring2023_Architectural structures and views_part 3</dc:title>
  <dc:creator>Joanna Siebert</dc:creator>
  <cp:lastModifiedBy>刘玄昊</cp:lastModifiedBy>
  <cp:revision>311</cp:revision>
  <cp:lastPrinted>2023-02-23T06:49:27Z</cp:lastPrinted>
  <dcterms:created xsi:type="dcterms:W3CDTF">2020-03-15T08:11:10Z</dcterms:created>
  <dcterms:modified xsi:type="dcterms:W3CDTF">2023-04-19T15:18:41Z</dcterms:modified>
</cp:coreProperties>
</file>